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56" r:id="rId3"/>
    <p:sldMasterId id="2147483650" r:id="rId4"/>
    <p:sldMasterId id="2147483654" r:id="rId5"/>
  </p:sldMasterIdLst>
  <p:notesMasterIdLst>
    <p:notesMasterId r:id="rId23"/>
  </p:notesMasterIdLst>
  <p:handoutMasterIdLst>
    <p:handoutMasterId r:id="rId24"/>
  </p:handoutMasterIdLst>
  <p:sldIdLst>
    <p:sldId id="256" r:id="rId6"/>
    <p:sldId id="257" r:id="rId7"/>
    <p:sldId id="272" r:id="rId8"/>
    <p:sldId id="261" r:id="rId9"/>
    <p:sldId id="280" r:id="rId10"/>
    <p:sldId id="258" r:id="rId11"/>
    <p:sldId id="277" r:id="rId12"/>
    <p:sldId id="262" r:id="rId13"/>
    <p:sldId id="278" r:id="rId14"/>
    <p:sldId id="260" r:id="rId15"/>
    <p:sldId id="259" r:id="rId16"/>
    <p:sldId id="263" r:id="rId17"/>
    <p:sldId id="264" r:id="rId18"/>
    <p:sldId id="265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895"/>
    <a:srgbClr val="2D2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C4DCDBF-DA06-418B-A711-FC78E83868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0095AA-9037-41DE-8260-EA1FFACCC4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C95AC-A1DA-470D-BC6B-1DD60447D4A9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B16956-B1CB-43FF-A1C9-16D2B7C758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686019F-6B94-42E5-B982-42A917316C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70863-5299-4528-BFE1-5E87B51310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6419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5E174-779D-48B1-9DE4-898528446CA7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65758-7738-43DA-9CAF-12EAF93EEF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3592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947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38D26C3A-A236-44B4-8A98-D1E3309172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Confidentiel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D6AE82-FB2A-4187-A0B3-248BE88F2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0EEB-5443-4A82-B8C4-51709A05EB1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337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37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4">
            <a:extLst>
              <a:ext uri="{FF2B5EF4-FFF2-40B4-BE49-F238E27FC236}">
                <a16:creationId xmlns:a16="http://schemas.microsoft.com/office/drawing/2014/main" id="{E50EE99F-C5FB-4BF5-AA67-D9D9E9C5E6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Confidentiel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FA186F0-8370-469C-98FA-AB2A2A579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A55E2-CE0C-431E-960B-849880DFD95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50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3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E0ADF39-DCC2-4D0F-8CDB-18001D0CA7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3093"/>
            <a:ext cx="10692406" cy="2048260"/>
          </a:xfrm>
          <a:prstGeom prst="rect">
            <a:avLst/>
          </a:prstGeom>
        </p:spPr>
      </p:pic>
      <p:pic>
        <p:nvPicPr>
          <p:cNvPr id="12" name="Image 11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256A9BC-831B-4C5E-8842-59B48640D2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594" y="5104636"/>
            <a:ext cx="10692406" cy="2097028"/>
          </a:xfrm>
          <a:prstGeom prst="rect">
            <a:avLst/>
          </a:prstGeom>
        </p:spPr>
      </p:pic>
      <p:pic>
        <p:nvPicPr>
          <p:cNvPr id="14" name="Image 1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D553073-3269-4180-AC40-DB13BB1C57F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44" y="1753364"/>
            <a:ext cx="9420225" cy="205877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DE60808-4800-41C6-B434-71BE247D6E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756" y="3694162"/>
            <a:ext cx="1080081" cy="152845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2F97BAA-D79A-42F1-852D-C78EA1F10E9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920" y="3694161"/>
            <a:ext cx="1080081" cy="152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45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C1CCEE69-1C91-4E94-B4AE-3A651974FE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255522" y="2268976"/>
            <a:ext cx="7702532" cy="1475514"/>
          </a:xfrm>
          <a:prstGeom prst="rect">
            <a:avLst/>
          </a:prstGeom>
        </p:spPr>
      </p:pic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8DE67692-F938-46DD-AE33-8FB4AA845CD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917048" y="3023948"/>
            <a:ext cx="7523410" cy="147551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99AA188-14B1-4187-906D-9C9283D91E8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798387" y="4464385"/>
            <a:ext cx="1405856" cy="338137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71F3E9B-C5C5-4BAF-AB04-C0EDAD55CD4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01029" y="0"/>
            <a:ext cx="2521188" cy="77367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E5DA55B-5CCC-4819-8720-D97F5C7FBD9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79697" y="3762374"/>
            <a:ext cx="6432606" cy="12315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DD0A3A2-5ED9-4256-BC1B-734D6FCB31F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342" y="6519194"/>
            <a:ext cx="5568653" cy="447674"/>
          </a:xfrm>
          <a:prstGeom prst="rect">
            <a:avLst/>
          </a:prstGeom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F9290309-8AED-4989-BC14-8B36BCB23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Confidentiel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1163DEF-9826-4389-9F14-43BF711C3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0EEB-5443-4A82-B8C4-51709A05EB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94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72393EA-A1E8-44E4-B46B-EA7F559A2C1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D27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FF982-CA68-4D08-9F47-703E8ADAC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Confidentiel</a:t>
            </a:r>
          </a:p>
        </p:txBody>
      </p:sp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6788A00A-C7E4-4BAC-B533-1B4C8A540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292FD55-F4A9-40CE-8FFA-39F1926B1C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E6C9-C875-4385-A771-1198220E025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315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83B8EAF4-64B8-4FDA-8F88-2270A670CA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35361" y="3060228"/>
            <a:ext cx="7108922" cy="838199"/>
          </a:xfrm>
          <a:prstGeom prst="rect">
            <a:avLst/>
          </a:prstGeom>
        </p:spPr>
      </p:pic>
      <p:pic>
        <p:nvPicPr>
          <p:cNvPr id="8" name="Image 7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70EFB34-07B5-4E3E-8BFC-1D45300F5E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338018" y="2268977"/>
            <a:ext cx="7702532" cy="1475514"/>
          </a:xfrm>
          <a:prstGeom prst="rect">
            <a:avLst/>
          </a:prstGeom>
        </p:spPr>
      </p:pic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684F1B7-5600-46A5-A4AE-81AECF0D01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24451" y="3048945"/>
            <a:ext cx="7523410" cy="147551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75D6E09-6BCE-4578-8DF2-2C534F18125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342" y="6519194"/>
            <a:ext cx="5568653" cy="447674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2C0C84A-B3DE-4E8A-9A58-F7EB596B2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A55E2-CE0C-431E-960B-849880DFD953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E5CE1B1B-C2BC-4120-9F57-208F3F8CD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49984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D27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5301AD03-AF93-4D9F-B163-CE5D5F86D7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0"/>
            <a:ext cx="9700752" cy="6858000"/>
          </a:xfrm>
          <a:prstGeom prst="rect">
            <a:avLst/>
          </a:prstGeom>
        </p:spPr>
      </p:pic>
      <p:pic>
        <p:nvPicPr>
          <p:cNvPr id="10" name="Image 9" descr="Une image contenant texte&#10;&#10;Description générée automatiquement">
            <a:extLst>
              <a:ext uri="{FF2B5EF4-FFF2-40B4-BE49-F238E27FC236}">
                <a16:creationId xmlns:a16="http://schemas.microsoft.com/office/drawing/2014/main" id="{25A62C86-3E5F-45C3-92C0-B378135376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624" y="1952624"/>
            <a:ext cx="9642315" cy="27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4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dresseemail@mail.fr" TargetMode="External"/><Relationship Id="rId2" Type="http://schemas.openxmlformats.org/officeDocument/2006/relationships/hyperlink" Target="http://www.siteweb.f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mi.academique@technopolegrandpoitiers.co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97">
            <a:extLst>
              <a:ext uri="{FF2B5EF4-FFF2-40B4-BE49-F238E27FC236}">
                <a16:creationId xmlns:a16="http://schemas.microsoft.com/office/drawing/2014/main" id="{62E31C68-C370-4F42-8797-2F49F108CDD8}"/>
              </a:ext>
            </a:extLst>
          </p:cNvPr>
          <p:cNvSpPr txBox="1">
            <a:spLocks/>
          </p:cNvSpPr>
          <p:nvPr/>
        </p:nvSpPr>
        <p:spPr>
          <a:xfrm>
            <a:off x="1916097" y="5378232"/>
            <a:ext cx="8359805" cy="1298000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" sz="4000" b="1" dirty="0">
                <a:solidFill>
                  <a:srgbClr val="EA8920"/>
                </a:solidFill>
              </a:rPr>
              <a:t>CANDIDATURE AMI ACADEMIQUE 2022</a:t>
            </a:r>
          </a:p>
        </p:txBody>
      </p:sp>
    </p:spTree>
    <p:extLst>
      <p:ext uri="{BB962C8B-B14F-4D97-AF65-F5344CB8AC3E}">
        <p14:creationId xmlns:p14="http://schemas.microsoft.com/office/powerpoint/2010/main" val="36464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65F299C3-2CAD-4D2C-9C76-4784ACB813D8}"/>
              </a:ext>
            </a:extLst>
          </p:cNvPr>
          <p:cNvSpPr txBox="1">
            <a:spLocks/>
          </p:cNvSpPr>
          <p:nvPr/>
        </p:nvSpPr>
        <p:spPr>
          <a:xfrm>
            <a:off x="6824312" y="1475968"/>
            <a:ext cx="4844498" cy="2233754"/>
          </a:xfrm>
          <a:prstGeom prst="rect">
            <a:avLst/>
          </a:prstGeom>
          <a:solidFill>
            <a:srgbClr val="F9B11F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2F265B"/>
                </a:solidFill>
                <a:latin typeface="Rubik Regular"/>
              </a:rPr>
              <a:t>&gt;</a:t>
            </a:r>
            <a:r>
              <a:rPr lang="fr-FR" sz="2133" dirty="0"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Avantages concurrentiels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  <a:p>
            <a:pPr indent="0">
              <a:buNone/>
            </a:pPr>
            <a:endParaRPr lang="fr-FR" sz="1867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05F1288D-24C1-440C-93C1-40073C9327F0}"/>
              </a:ext>
            </a:extLst>
          </p:cNvPr>
          <p:cNvSpPr txBox="1">
            <a:spLocks/>
          </p:cNvSpPr>
          <p:nvPr/>
        </p:nvSpPr>
        <p:spPr>
          <a:xfrm>
            <a:off x="1417852" y="1475968"/>
            <a:ext cx="4844528" cy="2233754"/>
          </a:xfrm>
          <a:prstGeom prst="rect">
            <a:avLst/>
          </a:prstGeom>
          <a:solidFill>
            <a:srgbClr val="2F265B"/>
          </a:solidFill>
          <a:ln>
            <a:solidFill>
              <a:srgbClr val="2F265B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EB9931"/>
                </a:solidFill>
                <a:latin typeface="Rubik Regular"/>
              </a:rPr>
              <a:t>&gt;</a:t>
            </a:r>
            <a:r>
              <a:rPr lang="fr-FR" sz="2133" dirty="0">
                <a:solidFill>
                  <a:schemeClr val="bg1"/>
                </a:solidFill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Innovation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71485CA3-20CB-4AAE-A4EB-F4763A6A5A66}"/>
              </a:ext>
            </a:extLst>
          </p:cNvPr>
          <p:cNvSpPr txBox="1">
            <a:spLocks/>
          </p:cNvSpPr>
          <p:nvPr/>
        </p:nvSpPr>
        <p:spPr>
          <a:xfrm>
            <a:off x="1184921" y="177968"/>
            <a:ext cx="9136349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</a:t>
            </a:r>
            <a:r>
              <a:rPr lang="fr-FR" sz="32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 </a:t>
            </a:r>
            <a:r>
              <a:rPr lang="fr-FR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6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. L’INNOVATION ET SES AVANTAGES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DD846AD-7EAB-4AF4-AC01-68E45E81F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10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B53C55-24C6-46A1-930E-547292BB8D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882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8A98D6-18D3-462B-A60C-FBF3BB3C329A}"/>
              </a:ext>
            </a:extLst>
          </p:cNvPr>
          <p:cNvSpPr txBox="1">
            <a:spLocks/>
          </p:cNvSpPr>
          <p:nvPr/>
        </p:nvSpPr>
        <p:spPr>
          <a:xfrm>
            <a:off x="1206190" y="189988"/>
            <a:ext cx="10333769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 7. </a:t>
            </a:r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ETAPES DU PROJET DEPUIS SON ORIGINE</a:t>
            </a:r>
            <a:endParaRPr lang="fr-FR" sz="3200" kern="0" dirty="0">
              <a:solidFill>
                <a:srgbClr val="EB9931"/>
              </a:solidFill>
              <a:cs typeface="Rubik Light" charset="0"/>
              <a:sym typeface="Arial"/>
            </a:endParaRPr>
          </a:p>
          <a:p>
            <a:r>
              <a:rPr lang="fr-FR" sz="32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C2AE27-77E6-4E79-A323-E33F285F3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0E62F8-E857-4864-BCF6-9A6EF1F729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BA460397-E4D3-52DD-992E-D4BE4FACA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51999"/>
              </p:ext>
            </p:extLst>
          </p:nvPr>
        </p:nvGraphicFramePr>
        <p:xfrm>
          <a:off x="1286256" y="2133938"/>
          <a:ext cx="10454640" cy="29440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2440">
                  <a:extLst>
                    <a:ext uri="{9D8B030D-6E8A-4147-A177-3AD203B41FA5}">
                      <a16:colId xmlns:a16="http://schemas.microsoft.com/office/drawing/2014/main" val="3437561470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3266642885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3302457687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490443724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3723763682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71477455"/>
                    </a:ext>
                  </a:extLst>
                </a:gridCol>
              </a:tblGrid>
              <a:tr h="539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N-X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N+1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N+2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999765"/>
                  </a:ext>
                </a:extLst>
              </a:tr>
              <a:tr h="5399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R&amp;D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(Synthèse des travaux réalisés)</a:t>
                      </a:r>
                      <a:endParaRPr lang="fr-FR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521047"/>
                  </a:ext>
                </a:extLst>
              </a:tr>
              <a:tr h="9320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Preuve de concept </a:t>
                      </a:r>
                      <a:r>
                        <a:rPr lang="fr-FR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(Résultats des travaux réalisés)</a:t>
                      </a:r>
                      <a:endParaRPr lang="fr-FR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7270640"/>
                  </a:ext>
                </a:extLst>
              </a:tr>
              <a:tr h="9320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Collaborations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(Partenaires industriels ou académiques)</a:t>
                      </a:r>
                      <a:endParaRPr lang="fr-FR" sz="14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2150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22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DEBF7-A195-4B29-85B0-19D58F1CFBAA}"/>
              </a:ext>
            </a:extLst>
          </p:cNvPr>
          <p:cNvSpPr txBox="1">
            <a:spLocks/>
          </p:cNvSpPr>
          <p:nvPr/>
        </p:nvSpPr>
        <p:spPr>
          <a:xfrm>
            <a:off x="1223271" y="177574"/>
            <a:ext cx="8955776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 8. PROGRAMME DE R&amp;D</a:t>
            </a:r>
          </a:p>
          <a:p>
            <a:r>
              <a:rPr lang="fr-FR" sz="32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 </a:t>
            </a:r>
            <a:endParaRPr lang="fr-FR" dirty="0"/>
          </a:p>
        </p:txBody>
      </p:sp>
      <p:sp>
        <p:nvSpPr>
          <p:cNvPr id="3" name="Shape 322">
            <a:extLst>
              <a:ext uri="{FF2B5EF4-FFF2-40B4-BE49-F238E27FC236}">
                <a16:creationId xmlns:a16="http://schemas.microsoft.com/office/drawing/2014/main" id="{86C3F73C-D46C-49D2-87A7-5FA837AAD86B}"/>
              </a:ext>
            </a:extLst>
          </p:cNvPr>
          <p:cNvSpPr txBox="1">
            <a:spLocks/>
          </p:cNvSpPr>
          <p:nvPr/>
        </p:nvSpPr>
        <p:spPr>
          <a:xfrm>
            <a:off x="1412544" y="1187591"/>
            <a:ext cx="7461600" cy="2809833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fr" sz="1600" dirty="0">
                <a:solidFill>
                  <a:srgbClr val="4A3D6D"/>
                </a:solidFill>
                <a:latin typeface="Rubik Regular"/>
              </a:rPr>
              <a:t>Les étapes de développement </a:t>
            </a:r>
            <a:r>
              <a:rPr lang="fr-FR" sz="1600" dirty="0">
                <a:solidFill>
                  <a:srgbClr val="4A3D6D"/>
                </a:solidFill>
                <a:latin typeface="Rubik Regular"/>
              </a:rPr>
              <a:t>et les dates futures estimées</a:t>
            </a:r>
            <a:r>
              <a:rPr lang="fr" sz="1600" dirty="0">
                <a:solidFill>
                  <a:srgbClr val="4A3D6D"/>
                </a:solidFill>
                <a:latin typeface="Rubik Regular"/>
              </a:rPr>
              <a:t> :</a:t>
            </a:r>
          </a:p>
          <a:p>
            <a:pPr>
              <a:spcBef>
                <a:spcPts val="0"/>
              </a:spcBef>
              <a:buNone/>
            </a:pPr>
            <a:endParaRPr lang="fr" sz="1600" dirty="0"/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tape</a:t>
            </a: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</a:t>
            </a:r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Clr>
                <a:schemeClr val="lt2"/>
              </a:buClr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tape</a:t>
            </a: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</a:t>
            </a:r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Clr>
                <a:schemeClr val="lt2"/>
              </a:buClr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tape</a:t>
            </a: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</a:t>
            </a:r>
          </a:p>
        </p:txBody>
      </p:sp>
      <p:sp>
        <p:nvSpPr>
          <p:cNvPr id="4" name="Shape 322">
            <a:extLst>
              <a:ext uri="{FF2B5EF4-FFF2-40B4-BE49-F238E27FC236}">
                <a16:creationId xmlns:a16="http://schemas.microsoft.com/office/drawing/2014/main" id="{ADF0847D-2FBD-4F9A-9E1B-DFC58242267F}"/>
              </a:ext>
            </a:extLst>
          </p:cNvPr>
          <p:cNvSpPr txBox="1">
            <a:spLocks/>
          </p:cNvSpPr>
          <p:nvPr/>
        </p:nvSpPr>
        <p:spPr>
          <a:xfrm>
            <a:off x="1505896" y="4199956"/>
            <a:ext cx="7461600" cy="2058077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fr-FR" sz="1600" dirty="0">
                <a:solidFill>
                  <a:srgbClr val="4A3D6D"/>
                </a:solidFill>
                <a:latin typeface="Rubik Regular"/>
              </a:rPr>
              <a:t>Partenaires </a:t>
            </a:r>
            <a:r>
              <a:rPr lang="fr" sz="1600" dirty="0">
                <a:solidFill>
                  <a:srgbClr val="4A3D6D"/>
                </a:solidFill>
                <a:latin typeface="Rubik Regular"/>
              </a:rPr>
              <a:t>:</a:t>
            </a:r>
          </a:p>
          <a:p>
            <a:pPr>
              <a:spcBef>
                <a:spcPts val="0"/>
              </a:spcBef>
              <a:buNone/>
            </a:pPr>
            <a:endParaRPr lang="fr" sz="1600" dirty="0"/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Partenaire 1</a:t>
            </a:r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Clr>
                <a:schemeClr val="lt2"/>
              </a:buClr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Partenaire 2</a:t>
            </a:r>
          </a:p>
          <a:p>
            <a:pPr marL="609585" indent="-406390">
              <a:spcBef>
                <a:spcPts val="0"/>
              </a:spcBef>
              <a:spcAft>
                <a:spcPts val="1333"/>
              </a:spcAft>
              <a:buClr>
                <a:schemeClr val="lt2"/>
              </a:buClr>
              <a:buSzPct val="100000"/>
            </a:pPr>
            <a:r>
              <a:rPr lang="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Partenaire 3</a:t>
            </a:r>
          </a:p>
        </p:txBody>
      </p:sp>
      <p:cxnSp>
        <p:nvCxnSpPr>
          <p:cNvPr id="8" name="Shape 327">
            <a:extLst>
              <a:ext uri="{FF2B5EF4-FFF2-40B4-BE49-F238E27FC236}">
                <a16:creationId xmlns:a16="http://schemas.microsoft.com/office/drawing/2014/main" id="{F5351A9C-9226-4F41-9B96-A738830C82DB}"/>
              </a:ext>
            </a:extLst>
          </p:cNvPr>
          <p:cNvCxnSpPr/>
          <p:nvPr/>
        </p:nvCxnSpPr>
        <p:spPr>
          <a:xfrm>
            <a:off x="7543325" y="3997424"/>
            <a:ext cx="1305154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oval" w="med" len="med"/>
            <a:tailEnd type="triangle" w="med" len="med"/>
          </a:ln>
        </p:spPr>
      </p:cxnSp>
      <p:cxnSp>
        <p:nvCxnSpPr>
          <p:cNvPr id="9" name="Shape 328">
            <a:extLst>
              <a:ext uri="{FF2B5EF4-FFF2-40B4-BE49-F238E27FC236}">
                <a16:creationId xmlns:a16="http://schemas.microsoft.com/office/drawing/2014/main" id="{4E26F1FE-8FCA-4227-9E5D-A38D8C9EF072}"/>
              </a:ext>
            </a:extLst>
          </p:cNvPr>
          <p:cNvCxnSpPr/>
          <p:nvPr/>
        </p:nvCxnSpPr>
        <p:spPr>
          <a:xfrm>
            <a:off x="9362900" y="3997424"/>
            <a:ext cx="1327079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oval" w="med" len="med"/>
            <a:tailEnd type="triangle" w="med" len="med"/>
          </a:ln>
        </p:spPr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CC7AE9A8-8B5D-4C17-A7A0-A278E4B8E0E8}"/>
              </a:ext>
            </a:extLst>
          </p:cNvPr>
          <p:cNvSpPr txBox="1"/>
          <p:nvPr/>
        </p:nvSpPr>
        <p:spPr>
          <a:xfrm>
            <a:off x="6689479" y="3608806"/>
            <a:ext cx="110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ÉTAPE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906914A-F357-4189-A9ED-21B5A49216B3}"/>
              </a:ext>
            </a:extLst>
          </p:cNvPr>
          <p:cNvSpPr txBox="1"/>
          <p:nvPr/>
        </p:nvSpPr>
        <p:spPr>
          <a:xfrm>
            <a:off x="8532566" y="3608806"/>
            <a:ext cx="110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ÉTAPE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B6B564-D443-4F5F-AFBE-3A4069E502E5}"/>
              </a:ext>
            </a:extLst>
          </p:cNvPr>
          <p:cNvSpPr txBox="1"/>
          <p:nvPr/>
        </p:nvSpPr>
        <p:spPr>
          <a:xfrm>
            <a:off x="10335966" y="3608806"/>
            <a:ext cx="110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ÉTAPE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3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579E8F8F-5CBA-4F81-9475-8CE0B3410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12</a:t>
            </a:fld>
            <a:endParaRPr lang="fr-FR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8EEEE125-0A50-4FA0-87A6-68041A2747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668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35">
            <a:extLst>
              <a:ext uri="{FF2B5EF4-FFF2-40B4-BE49-F238E27FC236}">
                <a16:creationId xmlns:a16="http://schemas.microsoft.com/office/drawing/2014/main" id="{49E91CEF-CC64-4E94-9D46-B38F2C1F5998}"/>
              </a:ext>
            </a:extLst>
          </p:cNvPr>
          <p:cNvSpPr txBox="1">
            <a:spLocks/>
          </p:cNvSpPr>
          <p:nvPr/>
        </p:nvSpPr>
        <p:spPr>
          <a:xfrm>
            <a:off x="1707118" y="3023733"/>
            <a:ext cx="2759312" cy="313601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spcBef>
                <a:spcPts val="0"/>
              </a:spcBef>
              <a:buNone/>
            </a:pPr>
            <a:r>
              <a:rPr lang="fr" sz="1467" dirty="0">
                <a:solidFill>
                  <a:prstClr val="black">
                    <a:lumMod val="65000"/>
                    <a:lumOff val="35000"/>
                  </a:prstClr>
                </a:solidFill>
                <a:latin typeface="Rubik Regular"/>
                <a:cs typeface="Rubik Regular"/>
                <a:sym typeface="Arial"/>
              </a:rPr>
              <a:t>Décrivez l’activité de l’acteur.</a:t>
            </a: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Clr>
                <a:prstClr val="black"/>
              </a:buClr>
              <a:buSzPct val="122222"/>
              <a:buNone/>
            </a:pPr>
            <a:r>
              <a:rPr lang="fr" sz="1467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Site web :</a:t>
            </a: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</p:txBody>
      </p:sp>
      <p:grpSp>
        <p:nvGrpSpPr>
          <p:cNvPr id="3" name="Shape 439">
            <a:extLst>
              <a:ext uri="{FF2B5EF4-FFF2-40B4-BE49-F238E27FC236}">
                <a16:creationId xmlns:a16="http://schemas.microsoft.com/office/drawing/2014/main" id="{3E2BAD2F-F7A7-49BB-83AE-ECC6BA7FC99B}"/>
              </a:ext>
            </a:extLst>
          </p:cNvPr>
          <p:cNvGrpSpPr/>
          <p:nvPr/>
        </p:nvGrpSpPr>
        <p:grpSpPr>
          <a:xfrm>
            <a:off x="2508118" y="2092127"/>
            <a:ext cx="578656" cy="563639"/>
            <a:chOff x="5916675" y="927975"/>
            <a:chExt cx="516350" cy="502950"/>
          </a:xfrm>
          <a:solidFill>
            <a:schemeClr val="accent5"/>
          </a:solidFill>
        </p:grpSpPr>
        <p:sp>
          <p:nvSpPr>
            <p:cNvPr id="4" name="Shape 440">
              <a:extLst>
                <a:ext uri="{FF2B5EF4-FFF2-40B4-BE49-F238E27FC236}">
                  <a16:creationId xmlns:a16="http://schemas.microsoft.com/office/drawing/2014/main" id="{811AC3C2-02D4-4B51-AD62-97A78478014A}"/>
                </a:ext>
              </a:extLst>
            </p:cNvPr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grpFill/>
            <a:ln w="12175" cap="rnd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" name="Shape 441">
              <a:extLst>
                <a:ext uri="{FF2B5EF4-FFF2-40B4-BE49-F238E27FC236}">
                  <a16:creationId xmlns:a16="http://schemas.microsoft.com/office/drawing/2014/main" id="{60699D30-BA49-43FF-91E0-D0934E294AD7}"/>
                </a:ext>
              </a:extLst>
            </p:cNvPr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grpFill/>
            <a:ln w="12175" cap="rnd" cmpd="sng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" name="Shape 449">
            <a:extLst>
              <a:ext uri="{FF2B5EF4-FFF2-40B4-BE49-F238E27FC236}">
                <a16:creationId xmlns:a16="http://schemas.microsoft.com/office/drawing/2014/main" id="{7105E205-9A27-489D-9A22-0397E0F7A504}"/>
              </a:ext>
            </a:extLst>
          </p:cNvPr>
          <p:cNvGrpSpPr/>
          <p:nvPr/>
        </p:nvGrpSpPr>
        <p:grpSpPr>
          <a:xfrm>
            <a:off x="9339698" y="1983172"/>
            <a:ext cx="486368" cy="579103"/>
            <a:chOff x="3968275" y="4980625"/>
            <a:chExt cx="379975" cy="452425"/>
          </a:xfrm>
        </p:grpSpPr>
        <p:sp>
          <p:nvSpPr>
            <p:cNvPr id="7" name="Shape 450">
              <a:extLst>
                <a:ext uri="{FF2B5EF4-FFF2-40B4-BE49-F238E27FC236}">
                  <a16:creationId xmlns:a16="http://schemas.microsoft.com/office/drawing/2014/main" id="{A88A3B73-A843-4FFF-814C-30CF1CAADEBA}"/>
                </a:ext>
              </a:extLst>
            </p:cNvPr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0" t="0" r="0" b="0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noFill/>
            <a:ln w="12175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" name="Shape 451">
              <a:extLst>
                <a:ext uri="{FF2B5EF4-FFF2-40B4-BE49-F238E27FC236}">
                  <a16:creationId xmlns:a16="http://schemas.microsoft.com/office/drawing/2014/main" id="{31A38C69-C8C7-4E53-94F4-E844BAF9CE4B}"/>
                </a:ext>
              </a:extLst>
            </p:cNvPr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0" t="0" r="0" b="0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noFill/>
            <a:ln w="12175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" name="Shape 452">
              <a:extLst>
                <a:ext uri="{FF2B5EF4-FFF2-40B4-BE49-F238E27FC236}">
                  <a16:creationId xmlns:a16="http://schemas.microsoft.com/office/drawing/2014/main" id="{52BB9DE8-4F97-4D29-B4D3-61E535A1222C}"/>
                </a:ext>
              </a:extLst>
            </p:cNvPr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0" t="0" r="0" b="0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noFill/>
            <a:ln w="12175" cap="rnd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" name="Shape 435">
            <a:extLst>
              <a:ext uri="{FF2B5EF4-FFF2-40B4-BE49-F238E27FC236}">
                <a16:creationId xmlns:a16="http://schemas.microsoft.com/office/drawing/2014/main" id="{4B51BF43-442A-4C41-9C76-9BF93208AD90}"/>
              </a:ext>
            </a:extLst>
          </p:cNvPr>
          <p:cNvSpPr txBox="1">
            <a:spLocks/>
          </p:cNvSpPr>
          <p:nvPr/>
        </p:nvSpPr>
        <p:spPr>
          <a:xfrm>
            <a:off x="1783728" y="1333497"/>
            <a:ext cx="2205141" cy="66513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marL="0" marR="0" lvl="0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▪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457200" marR="0" lvl="1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914400" marR="0" lvl="2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371600" marR="0" lvl="3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1828800" marR="0" lvl="4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286000" marR="0" lvl="5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2743200" marR="0" lvl="6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200400" marR="0" lvl="7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3657600" marR="0" lvl="8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indent="76198" algn="ctr" defTabSz="609585">
              <a:buNone/>
            </a:pPr>
            <a:r>
              <a:rPr lang="fr-FR" sz="1600" b="1" dirty="0">
                <a:solidFill>
                  <a:srgbClr val="1C1A3D"/>
                </a:solidFill>
                <a:latin typeface="Rubik Regular"/>
                <a:ea typeface="Rubik Regular"/>
                <a:cs typeface="Rubik Regular"/>
              </a:rPr>
              <a:t>Acteur 1</a:t>
            </a:r>
          </a:p>
          <a:p>
            <a:pPr indent="76198" algn="ctr" defTabSz="609585">
              <a:buNone/>
            </a:pPr>
            <a:r>
              <a:rPr lang="fr-FR" sz="800" i="1" dirty="0">
                <a:solidFill>
                  <a:srgbClr val="7F7F7F"/>
                </a:solidFill>
                <a:latin typeface="Rubik Regular"/>
                <a:ea typeface="Rubik Regular"/>
                <a:cs typeface="Rubik Regular"/>
              </a:rPr>
              <a:t>(Placez le logo à la place de l’icône)</a:t>
            </a:r>
          </a:p>
        </p:txBody>
      </p:sp>
      <p:sp>
        <p:nvSpPr>
          <p:cNvPr id="11" name="Shape 435">
            <a:extLst>
              <a:ext uri="{FF2B5EF4-FFF2-40B4-BE49-F238E27FC236}">
                <a16:creationId xmlns:a16="http://schemas.microsoft.com/office/drawing/2014/main" id="{99465CEA-B7C0-444E-AD3F-AE17DA1DC3F6}"/>
              </a:ext>
            </a:extLst>
          </p:cNvPr>
          <p:cNvSpPr txBox="1">
            <a:spLocks/>
          </p:cNvSpPr>
          <p:nvPr/>
        </p:nvSpPr>
        <p:spPr>
          <a:xfrm>
            <a:off x="5146692" y="1333497"/>
            <a:ext cx="1944316" cy="586743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marL="0" marR="0" lvl="0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▪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457200" marR="0" lvl="1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914400" marR="0" lvl="2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371600" marR="0" lvl="3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1828800" marR="0" lvl="4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286000" marR="0" lvl="5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2743200" marR="0" lvl="6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200400" marR="0" lvl="7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3657600" marR="0" lvl="8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indent="76198" algn="ctr" defTabSz="609585">
              <a:buNone/>
            </a:pPr>
            <a:r>
              <a:rPr lang="fr-FR" sz="1600" b="1" dirty="0">
                <a:solidFill>
                  <a:srgbClr val="1C1A3D"/>
                </a:solidFill>
                <a:latin typeface="Rubik Regular"/>
                <a:ea typeface="Rubik Regular"/>
                <a:cs typeface="Rubik Regular"/>
              </a:rPr>
              <a:t>Acteur 2</a:t>
            </a:r>
          </a:p>
          <a:p>
            <a:pPr indent="76198" algn="ctr" defTabSz="609585">
              <a:buNone/>
            </a:pPr>
            <a:r>
              <a:rPr lang="fr-FR" sz="800" i="1" dirty="0">
                <a:solidFill>
                  <a:srgbClr val="7F7F7F"/>
                </a:solidFill>
                <a:latin typeface="Rubik Regular"/>
                <a:ea typeface="Rubik Regular"/>
                <a:cs typeface="Rubik Regular"/>
              </a:rPr>
              <a:t>(Placez le logo à la place de l’icône)</a:t>
            </a:r>
          </a:p>
        </p:txBody>
      </p:sp>
      <p:sp>
        <p:nvSpPr>
          <p:cNvPr id="12" name="Shape 435">
            <a:extLst>
              <a:ext uri="{FF2B5EF4-FFF2-40B4-BE49-F238E27FC236}">
                <a16:creationId xmlns:a16="http://schemas.microsoft.com/office/drawing/2014/main" id="{A3784F31-8C20-44E6-9C7F-0CF7B0484B12}"/>
              </a:ext>
            </a:extLst>
          </p:cNvPr>
          <p:cNvSpPr txBox="1">
            <a:spLocks/>
          </p:cNvSpPr>
          <p:nvPr/>
        </p:nvSpPr>
        <p:spPr>
          <a:xfrm>
            <a:off x="8546905" y="1306405"/>
            <a:ext cx="2035370" cy="613836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marL="0" marR="0" lvl="0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▪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marL="457200" marR="0" lvl="1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marL="914400" marR="0" lvl="2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marL="1371600" marR="0" lvl="3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marL="1828800" marR="0" lvl="4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marL="2286000" marR="0" lvl="5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marL="2743200" marR="0" lvl="6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marL="3200400" marR="0" lvl="7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marL="3657600" marR="0" lvl="8" indent="57150" algn="l" defTabSz="457200" rtl="0" eaLnBrk="1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ct val="100000"/>
              <a:buFont typeface="Nunito Sans"/>
              <a:buChar char="-"/>
              <a:defRPr sz="900" b="0" i="0" u="none" strike="noStrike" kern="1200" cap="none"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indent="76198" algn="ctr" defTabSz="609585">
              <a:buNone/>
            </a:pPr>
            <a:r>
              <a:rPr lang="fr-FR" sz="1600" b="1" dirty="0">
                <a:solidFill>
                  <a:srgbClr val="1C1A3D"/>
                </a:solidFill>
                <a:latin typeface="Rubik Regular"/>
                <a:ea typeface="Rubik Regular"/>
                <a:cs typeface="Rubik Regular"/>
              </a:rPr>
              <a:t>Acteur 3</a:t>
            </a:r>
          </a:p>
          <a:p>
            <a:pPr indent="76198" algn="ctr" defTabSz="609585">
              <a:buNone/>
            </a:pPr>
            <a:r>
              <a:rPr lang="fr-FR" sz="800" i="1" dirty="0">
                <a:solidFill>
                  <a:srgbClr val="7F7F7F"/>
                </a:solidFill>
                <a:latin typeface="Rubik Regular"/>
                <a:ea typeface="Rubik Regular"/>
                <a:cs typeface="Rubik Regular"/>
              </a:rPr>
              <a:t>(Placez le logo à la place de l’icône)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4B76126-2944-4DC2-A14D-78144B1CB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5" y="1497567"/>
            <a:ext cx="211714" cy="211341"/>
          </a:xfrm>
          <a:prstGeom prst="chevron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C51348C-B5F5-4A5F-808C-F444BCF5E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1048" y="1497567"/>
            <a:ext cx="211714" cy="211341"/>
          </a:xfrm>
          <a:prstGeom prst="chevron">
            <a:avLst/>
          </a:prstGeom>
        </p:spPr>
      </p:pic>
      <p:sp>
        <p:nvSpPr>
          <p:cNvPr id="17" name="Flèche : chevron 16">
            <a:extLst>
              <a:ext uri="{FF2B5EF4-FFF2-40B4-BE49-F238E27FC236}">
                <a16:creationId xmlns:a16="http://schemas.microsoft.com/office/drawing/2014/main" id="{714D9D99-D3AF-4C09-BBF3-D73C7FC93B12}"/>
              </a:ext>
            </a:extLst>
          </p:cNvPr>
          <p:cNvSpPr/>
          <p:nvPr/>
        </p:nvSpPr>
        <p:spPr>
          <a:xfrm>
            <a:off x="5143588" y="1497567"/>
            <a:ext cx="211714" cy="212413"/>
          </a:xfrm>
          <a:prstGeom prst="chevron">
            <a:avLst/>
          </a:prstGeom>
          <a:solidFill>
            <a:srgbClr val="2F2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F1EAEFF3-D135-4219-A73B-2F6326494D62}"/>
              </a:ext>
            </a:extLst>
          </p:cNvPr>
          <p:cNvSpPr txBox="1">
            <a:spLocks/>
          </p:cNvSpPr>
          <p:nvPr/>
        </p:nvSpPr>
        <p:spPr>
          <a:xfrm>
            <a:off x="1214578" y="172593"/>
            <a:ext cx="5570270" cy="7682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 9</a:t>
            </a:r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.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 </a:t>
            </a:r>
            <a:r>
              <a:rPr lang="fr-FR" kern="0" dirty="0">
                <a:solidFill>
                  <a:srgbClr val="EB9931"/>
                </a:solidFill>
                <a:sym typeface="Arial"/>
              </a:rPr>
              <a:t>ACTEURS SUR LE MARCHE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 </a:t>
            </a:r>
            <a:endParaRPr lang="fr-FR" dirty="0"/>
          </a:p>
        </p:txBody>
      </p:sp>
      <p:grpSp>
        <p:nvGrpSpPr>
          <p:cNvPr id="36" name="Shape 442">
            <a:extLst>
              <a:ext uri="{FF2B5EF4-FFF2-40B4-BE49-F238E27FC236}">
                <a16:creationId xmlns:a16="http://schemas.microsoft.com/office/drawing/2014/main" id="{15B1D37D-7BD6-4D40-84DE-0DDB9DF592D4}"/>
              </a:ext>
            </a:extLst>
          </p:cNvPr>
          <p:cNvGrpSpPr/>
          <p:nvPr/>
        </p:nvGrpSpPr>
        <p:grpSpPr>
          <a:xfrm>
            <a:off x="5886176" y="2078702"/>
            <a:ext cx="524079" cy="524079"/>
            <a:chOff x="5941025" y="3634400"/>
            <a:chExt cx="467650" cy="467650"/>
          </a:xfrm>
        </p:grpSpPr>
        <p:sp>
          <p:nvSpPr>
            <p:cNvPr id="37" name="Shape 443">
              <a:extLst>
                <a:ext uri="{FF2B5EF4-FFF2-40B4-BE49-F238E27FC236}">
                  <a16:creationId xmlns:a16="http://schemas.microsoft.com/office/drawing/2014/main" id="{6E628762-4332-41F5-BAF3-ABDA7BDBE9D0}"/>
                </a:ext>
              </a:extLst>
            </p:cNvPr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0" t="0" r="0" b="0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Shape 444">
              <a:extLst>
                <a:ext uri="{FF2B5EF4-FFF2-40B4-BE49-F238E27FC236}">
                  <a16:creationId xmlns:a16="http://schemas.microsoft.com/office/drawing/2014/main" id="{106C011B-FBF0-49B0-A0B9-AA097CCA8A6F}"/>
                </a:ext>
              </a:extLst>
            </p:cNvPr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0" t="0" r="0" b="0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Shape 445">
              <a:extLst>
                <a:ext uri="{FF2B5EF4-FFF2-40B4-BE49-F238E27FC236}">
                  <a16:creationId xmlns:a16="http://schemas.microsoft.com/office/drawing/2014/main" id="{357E4FC3-972D-4D18-A4A7-87E6607CA7A5}"/>
                </a:ext>
              </a:extLst>
            </p:cNvPr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0" t="0" r="0" b="0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Shape 446">
              <a:extLst>
                <a:ext uri="{FF2B5EF4-FFF2-40B4-BE49-F238E27FC236}">
                  <a16:creationId xmlns:a16="http://schemas.microsoft.com/office/drawing/2014/main" id="{806C6CB8-72FF-4FFF-867D-C1F0B4CA76D2}"/>
                </a:ext>
              </a:extLst>
            </p:cNvPr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0" t="0" r="0" b="0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Shape 447">
              <a:extLst>
                <a:ext uri="{FF2B5EF4-FFF2-40B4-BE49-F238E27FC236}">
                  <a16:creationId xmlns:a16="http://schemas.microsoft.com/office/drawing/2014/main" id="{A8561AAE-32CF-45E9-A879-0720C61D54DF}"/>
                </a:ext>
              </a:extLst>
            </p:cNvPr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0" t="0" r="0" b="0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Shape 448">
              <a:extLst>
                <a:ext uri="{FF2B5EF4-FFF2-40B4-BE49-F238E27FC236}">
                  <a16:creationId xmlns:a16="http://schemas.microsoft.com/office/drawing/2014/main" id="{A4968661-11FC-4106-BAF6-A47054678999}"/>
                </a:ext>
              </a:extLst>
            </p:cNvPr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0" t="0" r="0" b="0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w="12175" cap="rnd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121900" tIns="121900" rIns="121900" bIns="121900" anchor="ctr" anchorCtr="0">
              <a:noAutofit/>
            </a:bodyPr>
            <a:lstStyle/>
            <a:p>
              <a:pPr defTabSz="1219170"/>
              <a:endParaRPr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9" name="Espace réservé du numéro de diapositive 18">
            <a:extLst>
              <a:ext uri="{FF2B5EF4-FFF2-40B4-BE49-F238E27FC236}">
                <a16:creationId xmlns:a16="http://schemas.microsoft.com/office/drawing/2014/main" id="{0787B9CF-70C3-469E-95DF-FB993CE97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13</a:t>
            </a:fld>
            <a:endParaRPr lang="fr-FR" dirty="0"/>
          </a:p>
        </p:txBody>
      </p:sp>
      <p:sp>
        <p:nvSpPr>
          <p:cNvPr id="20" name="Espace réservé du pied de page 19">
            <a:extLst>
              <a:ext uri="{FF2B5EF4-FFF2-40B4-BE49-F238E27FC236}">
                <a16:creationId xmlns:a16="http://schemas.microsoft.com/office/drawing/2014/main" id="{58E22CBE-0E4D-498A-908B-D096A117B4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  <p:sp>
        <p:nvSpPr>
          <p:cNvPr id="28" name="Shape 435">
            <a:extLst>
              <a:ext uri="{FF2B5EF4-FFF2-40B4-BE49-F238E27FC236}">
                <a16:creationId xmlns:a16="http://schemas.microsoft.com/office/drawing/2014/main" id="{5B853DA3-4C15-D10F-C6BC-21BF612F4C09}"/>
              </a:ext>
            </a:extLst>
          </p:cNvPr>
          <p:cNvSpPr txBox="1">
            <a:spLocks/>
          </p:cNvSpPr>
          <p:nvPr/>
        </p:nvSpPr>
        <p:spPr>
          <a:xfrm>
            <a:off x="8215690" y="3023733"/>
            <a:ext cx="2759312" cy="313601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spcBef>
                <a:spcPts val="0"/>
              </a:spcBef>
              <a:buNone/>
            </a:pPr>
            <a:r>
              <a:rPr lang="fr" sz="1467" dirty="0">
                <a:solidFill>
                  <a:prstClr val="black">
                    <a:lumMod val="65000"/>
                    <a:lumOff val="35000"/>
                  </a:prstClr>
                </a:solidFill>
                <a:latin typeface="Rubik Regular"/>
                <a:cs typeface="Rubik Regular"/>
                <a:sym typeface="Arial"/>
              </a:rPr>
              <a:t>Décrivez l’activité de l’acteur.</a:t>
            </a: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Clr>
                <a:prstClr val="black"/>
              </a:buClr>
              <a:buSzPct val="122222"/>
              <a:buNone/>
            </a:pPr>
            <a:r>
              <a:rPr lang="fr" sz="1467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Site web :</a:t>
            </a: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29" name="Shape 435">
            <a:extLst>
              <a:ext uri="{FF2B5EF4-FFF2-40B4-BE49-F238E27FC236}">
                <a16:creationId xmlns:a16="http://schemas.microsoft.com/office/drawing/2014/main" id="{540861BC-456C-ADB9-43C8-F31BBF6B0A5B}"/>
              </a:ext>
            </a:extLst>
          </p:cNvPr>
          <p:cNvSpPr txBox="1">
            <a:spLocks/>
          </p:cNvSpPr>
          <p:nvPr/>
        </p:nvSpPr>
        <p:spPr>
          <a:xfrm>
            <a:off x="4961281" y="3023733"/>
            <a:ext cx="2759312" cy="313601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spcBef>
                <a:spcPts val="0"/>
              </a:spcBef>
              <a:buNone/>
            </a:pPr>
            <a:r>
              <a:rPr lang="fr" sz="1467" dirty="0">
                <a:solidFill>
                  <a:prstClr val="black">
                    <a:lumMod val="65000"/>
                    <a:lumOff val="35000"/>
                  </a:prstClr>
                </a:solidFill>
                <a:latin typeface="Rubik Regular"/>
                <a:cs typeface="Rubik Regular"/>
                <a:sym typeface="Arial"/>
              </a:rPr>
              <a:t>Décrivez l’activité de l’acteur.</a:t>
            </a: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Clr>
                <a:prstClr val="black"/>
              </a:buClr>
              <a:buSzPct val="122222"/>
              <a:buNone/>
            </a:pPr>
            <a:r>
              <a:rPr lang="fr" sz="1467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Site web :</a:t>
            </a:r>
            <a:endParaRPr lang="fr" sz="1467" dirty="0">
              <a:solidFill>
                <a:prstClr val="black"/>
              </a:solidFill>
              <a:latin typeface="Rubik Regular"/>
              <a:cs typeface="Rubik Regular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8727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75">
            <a:extLst>
              <a:ext uri="{FF2B5EF4-FFF2-40B4-BE49-F238E27FC236}">
                <a16:creationId xmlns:a16="http://schemas.microsoft.com/office/drawing/2014/main" id="{3192DE3A-1B25-4E78-9C61-DA86581DC85C}"/>
              </a:ext>
            </a:extLst>
          </p:cNvPr>
          <p:cNvSpPr txBox="1">
            <a:spLocks/>
          </p:cNvSpPr>
          <p:nvPr/>
        </p:nvSpPr>
        <p:spPr>
          <a:xfrm>
            <a:off x="1342954" y="1644101"/>
            <a:ext cx="6935413" cy="4398875"/>
          </a:xfrm>
          <a:prstGeom prst="rect">
            <a:avLst/>
          </a:prstGeom>
          <a:solidFill>
            <a:srgbClr val="2E7895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600" dirty="0">
                <a:solidFill>
                  <a:srgbClr val="1C1A3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-FR" sz="1600" dirty="0">
                <a:solidFill>
                  <a:schemeClr val="bg1"/>
                </a:solidFill>
                <a:latin typeface="Rubik Regular"/>
                <a:cs typeface="Rubik Regular"/>
                <a:sym typeface="Arial"/>
              </a:rPr>
              <a:t>Données chiffrées sur le marché :</a:t>
            </a:r>
            <a:endParaRPr lang="fr" sz="1600" i="1" dirty="0">
              <a:solidFill>
                <a:schemeClr val="bg1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4" name="Shape 377">
            <a:extLst>
              <a:ext uri="{FF2B5EF4-FFF2-40B4-BE49-F238E27FC236}">
                <a16:creationId xmlns:a16="http://schemas.microsoft.com/office/drawing/2014/main" id="{DB01A13C-FCF3-41C1-9219-78E606C52AA5}"/>
              </a:ext>
            </a:extLst>
          </p:cNvPr>
          <p:cNvSpPr txBox="1">
            <a:spLocks/>
          </p:cNvSpPr>
          <p:nvPr/>
        </p:nvSpPr>
        <p:spPr>
          <a:xfrm>
            <a:off x="8510016" y="1644130"/>
            <a:ext cx="3451627" cy="4398848"/>
          </a:xfrm>
          <a:prstGeom prst="rect">
            <a:avLst/>
          </a:prstGeom>
          <a:solidFill>
            <a:srgbClr val="2F265B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dirty="0">
                <a:solidFill>
                  <a:srgbClr val="EB9931"/>
                </a:solidFill>
                <a:latin typeface="Rubik Regular"/>
                <a:sym typeface="Arial"/>
              </a:rPr>
              <a:t>&gt;</a:t>
            </a:r>
            <a:r>
              <a:rPr lang="fr-FR" sz="1600" dirty="0">
                <a:solidFill>
                  <a:srgbClr val="1C1A3D"/>
                </a:solidFill>
                <a:latin typeface="Rubik Regular"/>
                <a:sym typeface="Arial"/>
              </a:rPr>
              <a:t> </a:t>
            </a:r>
            <a:r>
              <a:rPr lang="fr-FR" sz="1600" dirty="0">
                <a:solidFill>
                  <a:srgbClr val="FFFFFF"/>
                </a:solidFill>
                <a:latin typeface="Rubik Regular"/>
                <a:sym typeface="Arial"/>
              </a:rPr>
              <a:t>Contraintes juridiques et réglementaires</a:t>
            </a:r>
            <a:endParaRPr lang="fr" sz="1600" dirty="0">
              <a:solidFill>
                <a:srgbClr val="FFFFFF"/>
              </a:solidFill>
              <a:latin typeface="Rubik Regular"/>
              <a:sym typeface="Arial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D2D72D4C-5E37-45D2-A0CA-A8D79F5A7438}"/>
              </a:ext>
            </a:extLst>
          </p:cNvPr>
          <p:cNvSpPr txBox="1">
            <a:spLocks/>
          </p:cNvSpPr>
          <p:nvPr/>
        </p:nvSpPr>
        <p:spPr>
          <a:xfrm>
            <a:off x="1226025" y="193528"/>
            <a:ext cx="8915408" cy="695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&gt; 10.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 MARCHE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8CDB8D-980E-4A47-855E-AB1D64896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14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845C158-1579-4C48-8911-2CF2266EAF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036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7EE66-4A51-4047-A5AA-E6DF50A4BA8F}"/>
              </a:ext>
            </a:extLst>
          </p:cNvPr>
          <p:cNvSpPr txBox="1">
            <a:spLocks/>
          </p:cNvSpPr>
          <p:nvPr/>
        </p:nvSpPr>
        <p:spPr>
          <a:xfrm>
            <a:off x="1202878" y="191404"/>
            <a:ext cx="8915408" cy="695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&gt;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 11. BESOINS FINANCIERS 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6DFEB4A-83BF-41F7-AA61-58169880E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22338"/>
              </p:ext>
            </p:extLst>
          </p:nvPr>
        </p:nvGraphicFramePr>
        <p:xfrm>
          <a:off x="1934817" y="1652373"/>
          <a:ext cx="9192362" cy="2306573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525027">
                  <a:extLst>
                    <a:ext uri="{9D8B030D-6E8A-4147-A177-3AD203B41FA5}">
                      <a16:colId xmlns:a16="http://schemas.microsoft.com/office/drawing/2014/main" val="2491573688"/>
                    </a:ext>
                  </a:extLst>
                </a:gridCol>
                <a:gridCol w="2232705">
                  <a:extLst>
                    <a:ext uri="{9D8B030D-6E8A-4147-A177-3AD203B41FA5}">
                      <a16:colId xmlns:a16="http://schemas.microsoft.com/office/drawing/2014/main" val="1142382629"/>
                    </a:ext>
                  </a:extLst>
                </a:gridCol>
                <a:gridCol w="2217315">
                  <a:extLst>
                    <a:ext uri="{9D8B030D-6E8A-4147-A177-3AD203B41FA5}">
                      <a16:colId xmlns:a16="http://schemas.microsoft.com/office/drawing/2014/main" val="3033281126"/>
                    </a:ext>
                  </a:extLst>
                </a:gridCol>
                <a:gridCol w="2217315">
                  <a:extLst>
                    <a:ext uri="{9D8B030D-6E8A-4147-A177-3AD203B41FA5}">
                      <a16:colId xmlns:a16="http://schemas.microsoft.com/office/drawing/2014/main" val="2941573409"/>
                    </a:ext>
                  </a:extLst>
                </a:gridCol>
              </a:tblGrid>
              <a:tr h="560953"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1C1A3D"/>
                          </a:solidFill>
                          <a:latin typeface="Rubik Regular"/>
                        </a:rPr>
                        <a:t>Besoins </a:t>
                      </a:r>
                      <a:r>
                        <a:rPr lang="fr-FR" sz="1000" dirty="0">
                          <a:solidFill>
                            <a:srgbClr val="1C1A3D"/>
                          </a:solidFill>
                          <a:latin typeface="Rubik Regular"/>
                        </a:rPr>
                        <a:t>(en K€)</a:t>
                      </a:r>
                      <a:endParaRPr lang="fr-FR" sz="1300" dirty="0">
                        <a:solidFill>
                          <a:srgbClr val="1C1A3D"/>
                        </a:solidFill>
                        <a:latin typeface="Rubik Regular"/>
                      </a:endParaRP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1C1A3D"/>
                          </a:solidFill>
                          <a:latin typeface="Rubik Regular"/>
                        </a:rPr>
                        <a:t>Année N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1C1A3D"/>
                          </a:solidFill>
                          <a:latin typeface="Rubik Regular"/>
                        </a:rPr>
                        <a:t>Année N+1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rgbClr val="1C1A3D"/>
                          </a:solidFill>
                          <a:latin typeface="Rubik Regular"/>
                        </a:rPr>
                        <a:t>Année N+2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76755"/>
                  </a:ext>
                </a:extLst>
              </a:tr>
              <a:tr h="303331"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Ressources humaines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723963"/>
                  </a:ext>
                </a:extLst>
              </a:tr>
              <a:tr h="499604"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Consommables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404272"/>
                  </a:ext>
                </a:extLst>
              </a:tr>
              <a:tr h="303331"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Etudes externes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775548"/>
                  </a:ext>
                </a:extLst>
              </a:tr>
              <a:tr h="303331"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Autres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72474"/>
                  </a:ext>
                </a:extLst>
              </a:tr>
              <a:tr h="303331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00" b="1" i="0" u="none" strike="noStrike" cap="none" dirty="0">
                          <a:solidFill>
                            <a:srgbClr val="EB9931"/>
                          </a:solidFill>
                          <a:latin typeface="Rubik Regular"/>
                          <a:ea typeface="+mn-ea"/>
                          <a:cs typeface="+mn-cs"/>
                          <a:sym typeface="Arial"/>
                        </a:rPr>
                        <a:t>Total besoins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rgbClr val="EB9931"/>
                          </a:solidFill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rgbClr val="EB9931"/>
                          </a:solidFill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F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1" dirty="0">
                          <a:solidFill>
                            <a:srgbClr val="EB9931"/>
                          </a:solidFill>
                          <a:latin typeface="Rubik Regular"/>
                        </a:rPr>
                        <a:t>X K€</a:t>
                      </a:r>
                    </a:p>
                  </a:txBody>
                  <a:tcPr marL="113385" marR="113385" marT="56692" marB="5669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97643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18A480C-FE66-4DE0-8AF7-A487D8219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F710A0-B212-4214-8FA9-5028011F52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8579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75">
            <a:extLst>
              <a:ext uri="{FF2B5EF4-FFF2-40B4-BE49-F238E27FC236}">
                <a16:creationId xmlns:a16="http://schemas.microsoft.com/office/drawing/2014/main" id="{7419ABCA-9559-4B49-8601-821CA89F2319}"/>
              </a:ext>
            </a:extLst>
          </p:cNvPr>
          <p:cNvSpPr txBox="1">
            <a:spLocks/>
          </p:cNvSpPr>
          <p:nvPr/>
        </p:nvSpPr>
        <p:spPr>
          <a:xfrm>
            <a:off x="1284595" y="3428999"/>
            <a:ext cx="3252626" cy="2613978"/>
          </a:xfrm>
          <a:prstGeom prst="rect">
            <a:avLst/>
          </a:prstGeom>
          <a:solidFill>
            <a:srgbClr val="2E7895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b="1" dirty="0">
                <a:solidFill>
                  <a:srgbClr val="EB9931"/>
                </a:solidFill>
                <a:latin typeface="Rubik Regular"/>
                <a:sym typeface="Arial"/>
              </a:rPr>
              <a:t>&gt;</a:t>
            </a:r>
            <a:r>
              <a:rPr lang="fr-FR" sz="1600" b="1" dirty="0">
                <a:solidFill>
                  <a:srgbClr val="1C1A3D"/>
                </a:solidFill>
                <a:latin typeface="Rubik Regular"/>
                <a:sym typeface="Arial"/>
              </a:rPr>
              <a:t> </a:t>
            </a:r>
            <a:r>
              <a:rPr lang="fr-FR" sz="1600" dirty="0">
                <a:solidFill>
                  <a:srgbClr val="1C1A3D"/>
                </a:solidFill>
                <a:latin typeface="Rubik Regular"/>
                <a:cs typeface="Rubik Medium"/>
                <a:sym typeface="Arial"/>
              </a:rPr>
              <a:t> </a:t>
            </a:r>
            <a:r>
              <a:rPr lang="fr-FR" sz="1600" dirty="0">
                <a:solidFill>
                  <a:schemeClr val="bg1"/>
                </a:solidFill>
                <a:latin typeface="Rubik Regular"/>
                <a:cs typeface="Rubik Medium"/>
                <a:sym typeface="Arial"/>
              </a:rPr>
              <a:t>Besoin 1</a:t>
            </a:r>
          </a:p>
          <a:p>
            <a:pPr defTabSz="609585"/>
            <a:endParaRPr lang="fr" sz="1600" dirty="0">
              <a:solidFill>
                <a:schemeClr val="bg1"/>
              </a:solidFill>
              <a:latin typeface="Rubik Regular"/>
              <a:sym typeface="Arial"/>
            </a:endParaRPr>
          </a:p>
        </p:txBody>
      </p:sp>
      <p:sp>
        <p:nvSpPr>
          <p:cNvPr id="3" name="Shape 377">
            <a:extLst>
              <a:ext uri="{FF2B5EF4-FFF2-40B4-BE49-F238E27FC236}">
                <a16:creationId xmlns:a16="http://schemas.microsoft.com/office/drawing/2014/main" id="{5F6E4974-0E5A-40EC-A10C-230FF8D24E87}"/>
              </a:ext>
            </a:extLst>
          </p:cNvPr>
          <p:cNvSpPr txBox="1">
            <a:spLocks/>
          </p:cNvSpPr>
          <p:nvPr/>
        </p:nvSpPr>
        <p:spPr>
          <a:xfrm>
            <a:off x="8674293" y="3429000"/>
            <a:ext cx="3252626" cy="2613978"/>
          </a:xfrm>
          <a:prstGeom prst="rect">
            <a:avLst/>
          </a:prstGeom>
          <a:solidFill>
            <a:srgbClr val="2F265B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b="1" dirty="0">
                <a:solidFill>
                  <a:srgbClr val="EB9931"/>
                </a:solidFill>
                <a:latin typeface="Rubik Regular"/>
                <a:sym typeface="Arial"/>
              </a:rPr>
              <a:t>&gt;</a:t>
            </a:r>
            <a:r>
              <a:rPr lang="fr-FR" sz="1600" b="1" dirty="0">
                <a:solidFill>
                  <a:srgbClr val="1C1A3D"/>
                </a:solidFill>
                <a:latin typeface="Rubik Regular"/>
                <a:sym typeface="Arial"/>
              </a:rPr>
              <a:t> </a:t>
            </a:r>
            <a:r>
              <a:rPr lang="fr-FR" sz="1600" dirty="0">
                <a:solidFill>
                  <a:srgbClr val="FFFFFF"/>
                </a:solidFill>
                <a:latin typeface="Rubik Regular"/>
                <a:sym typeface="Arial"/>
              </a:rPr>
              <a:t>Besoin 3</a:t>
            </a:r>
            <a:endParaRPr lang="fr" sz="1600" dirty="0">
              <a:solidFill>
                <a:srgbClr val="FFFFFF"/>
              </a:solidFill>
              <a:latin typeface="Rubik Regular"/>
              <a:sym typeface="Arial"/>
            </a:endParaRPr>
          </a:p>
          <a:p>
            <a:pPr defTabSz="609585"/>
            <a:endParaRPr lang="fr" sz="1600" dirty="0">
              <a:solidFill>
                <a:srgbClr val="FFFFFF"/>
              </a:solidFill>
              <a:latin typeface="Rubik Regular"/>
              <a:sym typeface="Arial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034BA7E-366D-4A46-8AE7-416905E4D0CC}"/>
              </a:ext>
            </a:extLst>
          </p:cNvPr>
          <p:cNvSpPr txBox="1">
            <a:spLocks/>
          </p:cNvSpPr>
          <p:nvPr/>
        </p:nvSpPr>
        <p:spPr>
          <a:xfrm>
            <a:off x="1202878" y="181954"/>
            <a:ext cx="8915408" cy="695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&gt; 13. 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BESOINS EN ACCOMPAGNEMENT</a:t>
            </a:r>
            <a:endParaRPr lang="fr-FR" dirty="0"/>
          </a:p>
        </p:txBody>
      </p:sp>
      <p:sp>
        <p:nvSpPr>
          <p:cNvPr id="5" name="Shape 376">
            <a:extLst>
              <a:ext uri="{FF2B5EF4-FFF2-40B4-BE49-F238E27FC236}">
                <a16:creationId xmlns:a16="http://schemas.microsoft.com/office/drawing/2014/main" id="{B92FC9F5-646E-4EB2-8FC8-DA309319B31F}"/>
              </a:ext>
            </a:extLst>
          </p:cNvPr>
          <p:cNvSpPr txBox="1">
            <a:spLocks/>
          </p:cNvSpPr>
          <p:nvPr/>
        </p:nvSpPr>
        <p:spPr>
          <a:xfrm>
            <a:off x="4979444" y="3428999"/>
            <a:ext cx="3252626" cy="2613978"/>
          </a:xfrm>
          <a:prstGeom prst="rect">
            <a:avLst/>
          </a:prstGeom>
          <a:solidFill>
            <a:srgbClr val="EA8920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b="1" dirty="0">
                <a:solidFill>
                  <a:schemeClr val="bg1"/>
                </a:solidFill>
                <a:latin typeface="Rubik Regular"/>
                <a:sym typeface="Arial"/>
              </a:rPr>
              <a:t>&gt;</a:t>
            </a:r>
            <a:r>
              <a:rPr lang="fr-FR" sz="1600" b="1" dirty="0">
                <a:solidFill>
                  <a:srgbClr val="1C1A3D"/>
                </a:solidFill>
                <a:latin typeface="Rubik Regular"/>
                <a:sym typeface="Arial"/>
              </a:rPr>
              <a:t> </a:t>
            </a:r>
            <a:r>
              <a:rPr lang="fr-FR" sz="1600" dirty="0">
                <a:solidFill>
                  <a:srgbClr val="1C1A3D"/>
                </a:solidFill>
                <a:latin typeface="Rubik Regular"/>
                <a:cs typeface="Rubik Medium"/>
                <a:sym typeface="Arial"/>
              </a:rPr>
              <a:t> </a:t>
            </a:r>
            <a:r>
              <a:rPr lang="fr-FR" sz="1600" dirty="0">
                <a:solidFill>
                  <a:schemeClr val="bg1"/>
                </a:solidFill>
                <a:latin typeface="Rubik Regular"/>
                <a:cs typeface="Rubik Medium"/>
                <a:sym typeface="Arial"/>
              </a:rPr>
              <a:t>Besoin 2</a:t>
            </a:r>
          </a:p>
          <a:p>
            <a:pPr defTabSz="609585"/>
            <a:endParaRPr lang="fr-FR" sz="1600" dirty="0">
              <a:solidFill>
                <a:prstClr val="white"/>
              </a:solidFill>
              <a:latin typeface="Rubik Regular"/>
              <a:sym typeface="Arial"/>
            </a:endParaRPr>
          </a:p>
          <a:p>
            <a:pPr defTabSz="609585"/>
            <a:endParaRPr lang="fr" sz="1600" dirty="0">
              <a:solidFill>
                <a:prstClr val="white"/>
              </a:solidFill>
              <a:latin typeface="Rubik Regular"/>
              <a:sym typeface="Arial"/>
            </a:endParaRPr>
          </a:p>
        </p:txBody>
      </p:sp>
      <p:sp>
        <p:nvSpPr>
          <p:cNvPr id="6" name="Shape 571">
            <a:extLst>
              <a:ext uri="{FF2B5EF4-FFF2-40B4-BE49-F238E27FC236}">
                <a16:creationId xmlns:a16="http://schemas.microsoft.com/office/drawing/2014/main" id="{D8123E1D-2FD0-49D4-B67F-8BDE24A65EEC}"/>
              </a:ext>
            </a:extLst>
          </p:cNvPr>
          <p:cNvSpPr txBox="1">
            <a:spLocks/>
          </p:cNvSpPr>
          <p:nvPr/>
        </p:nvSpPr>
        <p:spPr>
          <a:xfrm>
            <a:off x="1284595" y="1103629"/>
            <a:ext cx="8161041" cy="570000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buClr>
                <a:prstClr val="black"/>
              </a:buClr>
              <a:buSzPct val="68750"/>
            </a:pPr>
            <a:r>
              <a:rPr lang="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Nos a</a:t>
            </a:r>
            <a:r>
              <a:rPr lang="fr-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t</a:t>
            </a:r>
            <a:r>
              <a:rPr lang="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tentes et besoin</a:t>
            </a:r>
            <a:r>
              <a:rPr lang="fr-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s</a:t>
            </a:r>
            <a:r>
              <a:rPr lang="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 </a:t>
            </a:r>
            <a:r>
              <a:rPr lang="fr-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à l’égard de La Technopole Grand Poitiers </a:t>
            </a:r>
            <a:r>
              <a:rPr lang="fr" sz="1867" kern="0" dirty="0">
                <a:solidFill>
                  <a:srgbClr val="4A3D6D"/>
                </a:solidFill>
                <a:latin typeface="Rubik Regular"/>
                <a:cs typeface="Rubik Regular"/>
                <a:sym typeface="Georgia"/>
              </a:rPr>
              <a:t>:</a:t>
            </a:r>
          </a:p>
          <a:p>
            <a:pPr defTabSz="1219170">
              <a:buClr>
                <a:prstClr val="black"/>
              </a:buClr>
              <a:buSzPct val="68750"/>
            </a:pPr>
            <a:endParaRPr lang="fr" sz="1867" kern="0" dirty="0">
              <a:solidFill>
                <a:srgbClr val="4A3D6D"/>
              </a:solidFill>
              <a:latin typeface="Rubik Regular"/>
              <a:cs typeface="Rubik Regular"/>
              <a:sym typeface="Georgia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9C0DEE-FFC5-4F38-A53B-20541088A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16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BE7378-29B4-4A59-A8A3-48E734D5F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  <p:sp>
        <p:nvSpPr>
          <p:cNvPr id="9" name="Shape 376">
            <a:extLst>
              <a:ext uri="{FF2B5EF4-FFF2-40B4-BE49-F238E27FC236}">
                <a16:creationId xmlns:a16="http://schemas.microsoft.com/office/drawing/2014/main" id="{6636016B-47FC-AC86-CC94-050100FC3F05}"/>
              </a:ext>
            </a:extLst>
          </p:cNvPr>
          <p:cNvSpPr txBox="1">
            <a:spLocks/>
          </p:cNvSpPr>
          <p:nvPr/>
        </p:nvSpPr>
        <p:spPr>
          <a:xfrm>
            <a:off x="1284595" y="1652523"/>
            <a:ext cx="10642324" cy="1587827"/>
          </a:xfrm>
          <a:prstGeom prst="rect">
            <a:avLst/>
          </a:prstGeom>
          <a:solidFill>
            <a:srgbClr val="EA8920"/>
          </a:solidFill>
          <a:ln>
            <a:noFill/>
          </a:ln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585"/>
            <a:r>
              <a:rPr lang="fr-FR" sz="1600" b="1" dirty="0">
                <a:solidFill>
                  <a:schemeClr val="bg1"/>
                </a:solidFill>
                <a:latin typeface="Rubik Regular"/>
                <a:sym typeface="Arial"/>
              </a:rPr>
              <a:t>&gt;</a:t>
            </a:r>
            <a:r>
              <a:rPr lang="fr-FR" sz="1600" b="1" dirty="0">
                <a:solidFill>
                  <a:srgbClr val="1C1A3D"/>
                </a:solidFill>
                <a:latin typeface="Rubik Regular"/>
                <a:sym typeface="Arial"/>
              </a:rPr>
              <a:t> </a:t>
            </a:r>
            <a:r>
              <a:rPr lang="fr-FR" sz="1600" dirty="0">
                <a:solidFill>
                  <a:srgbClr val="1C1A3D"/>
                </a:solidFill>
                <a:latin typeface="Rubik Regular"/>
                <a:cs typeface="Rubik Medium"/>
                <a:sym typeface="Arial"/>
              </a:rPr>
              <a:t> </a:t>
            </a:r>
            <a:r>
              <a:rPr lang="fr-FR" sz="1600" dirty="0">
                <a:solidFill>
                  <a:schemeClr val="bg1"/>
                </a:solidFill>
                <a:latin typeface="Rubik Regular"/>
                <a:cs typeface="Rubik Medium"/>
                <a:sym typeface="Arial"/>
              </a:rPr>
              <a:t>Motivations personnelles</a:t>
            </a:r>
          </a:p>
          <a:p>
            <a:pPr defTabSz="609585"/>
            <a:endParaRPr lang="fr-FR" sz="1600" dirty="0">
              <a:solidFill>
                <a:prstClr val="white"/>
              </a:solidFill>
              <a:latin typeface="Rubik Regular"/>
              <a:sym typeface="Arial"/>
            </a:endParaRPr>
          </a:p>
          <a:p>
            <a:pPr defTabSz="609585"/>
            <a:endParaRPr lang="fr" sz="1600" dirty="0">
              <a:solidFill>
                <a:prstClr val="white"/>
              </a:solidFill>
              <a:latin typeface="Rubik Regular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556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7C7F7A5F-971C-406B-8341-CF8246AB7709}"/>
              </a:ext>
            </a:extLst>
          </p:cNvPr>
          <p:cNvSpPr txBox="1">
            <a:spLocks/>
          </p:cNvSpPr>
          <p:nvPr/>
        </p:nvSpPr>
        <p:spPr>
          <a:xfrm>
            <a:off x="1272893" y="2617890"/>
            <a:ext cx="9646214" cy="9829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867" dirty="0">
                <a:solidFill>
                  <a:srgbClr val="EB9931"/>
                </a:solidFill>
                <a:latin typeface="Rubik Regular"/>
                <a:cs typeface="Rubik Regular"/>
              </a:rPr>
              <a:t>&gt; </a:t>
            </a:r>
            <a:r>
              <a:rPr lang="fr" sz="1867" i="1" dirty="0">
                <a:solidFill>
                  <a:srgbClr val="595959"/>
                </a:solidFill>
                <a:latin typeface="Rubik Regular"/>
                <a:cs typeface="Rubik Regular"/>
              </a:rPr>
              <a:t>Intégrez ici une photo de vous et/ou de votre équipe,</a:t>
            </a:r>
            <a:r>
              <a:rPr lang="fr-FR" sz="1867" i="1" dirty="0">
                <a:solidFill>
                  <a:srgbClr val="595959"/>
                </a:solidFill>
              </a:rPr>
              <a:t> </a:t>
            </a:r>
            <a:r>
              <a:rPr lang="fr" sz="1867" i="1" dirty="0">
                <a:solidFill>
                  <a:srgbClr val="595959"/>
                </a:solidFill>
                <a:latin typeface="Rubik Regular"/>
                <a:cs typeface="Rubik Regular"/>
              </a:rPr>
              <a:t>ainsi que vos coordonnées :</a:t>
            </a:r>
          </a:p>
          <a:p>
            <a:endParaRPr lang="fr-FR" dirty="0"/>
          </a:p>
        </p:txBody>
      </p:sp>
      <p:sp>
        <p:nvSpPr>
          <p:cNvPr id="4" name="Shape 522">
            <a:extLst>
              <a:ext uri="{FF2B5EF4-FFF2-40B4-BE49-F238E27FC236}">
                <a16:creationId xmlns:a16="http://schemas.microsoft.com/office/drawing/2014/main" id="{DD98C7B1-E229-4E90-97C0-E00BE923075F}"/>
              </a:ext>
            </a:extLst>
          </p:cNvPr>
          <p:cNvSpPr txBox="1">
            <a:spLocks/>
          </p:cNvSpPr>
          <p:nvPr/>
        </p:nvSpPr>
        <p:spPr>
          <a:xfrm>
            <a:off x="2422022" y="1493410"/>
            <a:ext cx="7171896" cy="821526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fr-FR" sz="3200" dirty="0">
                <a:solidFill>
                  <a:srgbClr val="EB9931"/>
                </a:solidFill>
                <a:latin typeface="Rubik Regular"/>
                <a:cs typeface="Rubik Medium"/>
              </a:rPr>
              <a:t>MERCI DE VOTRE ATTENTION 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6EC09-7622-40CE-884B-D783A6943955}"/>
              </a:ext>
            </a:extLst>
          </p:cNvPr>
          <p:cNvSpPr/>
          <p:nvPr/>
        </p:nvSpPr>
        <p:spPr>
          <a:xfrm>
            <a:off x="5568132" y="4122651"/>
            <a:ext cx="3791791" cy="1934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endParaRPr lang="fr" sz="1600" kern="0" dirty="0">
              <a:solidFill>
                <a:srgbClr val="595959"/>
              </a:solidFill>
              <a:latin typeface="Rubik Regular"/>
              <a:cs typeface="Rubik Regular"/>
              <a:sym typeface="Arial"/>
            </a:endParaRP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-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Prénom, Nom</a:t>
            </a: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Téléphone portable</a:t>
            </a: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  <a:hlinkClick r:id="rId2"/>
              </a:rPr>
              <a:t>www.siteweb.fr</a:t>
            </a: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 </a:t>
            </a: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  <a:hlinkClick r:id="rId3"/>
              </a:rPr>
              <a:t>adresseemail@mail.fr</a:t>
            </a: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 </a:t>
            </a: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@comptetwitter</a:t>
            </a:r>
          </a:p>
          <a:p>
            <a:pPr marL="685783" indent="-380990" defTabSz="1219170">
              <a:lnSpc>
                <a:spcPct val="50000"/>
              </a:lnSpc>
              <a:spcAft>
                <a:spcPts val="1333"/>
              </a:spcAft>
              <a:buFont typeface="Arial"/>
              <a:buChar char="•"/>
            </a:pPr>
            <a:r>
              <a:rPr lang="fr" sz="1600" kern="0" dirty="0">
                <a:solidFill>
                  <a:srgbClr val="595959"/>
                </a:solidFill>
                <a:latin typeface="Rubik Regular"/>
                <a:cs typeface="Rubik Regular"/>
                <a:sym typeface="Arial"/>
              </a:rPr>
              <a:t>Compte Linkedin</a:t>
            </a:r>
          </a:p>
        </p:txBody>
      </p:sp>
      <p:sp>
        <p:nvSpPr>
          <p:cNvPr id="6" name="Shape 589">
            <a:extLst>
              <a:ext uri="{FF2B5EF4-FFF2-40B4-BE49-F238E27FC236}">
                <a16:creationId xmlns:a16="http://schemas.microsoft.com/office/drawing/2014/main" id="{64EAE09C-6C02-4440-B28C-6D79DE5ABA44}"/>
              </a:ext>
            </a:extLst>
          </p:cNvPr>
          <p:cNvSpPr/>
          <p:nvPr/>
        </p:nvSpPr>
        <p:spPr>
          <a:xfrm>
            <a:off x="3000235" y="4188868"/>
            <a:ext cx="1802285" cy="1801683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880465D-40EA-4DCF-8D34-E1425578E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450EEB-5443-4A82-B8C4-51709A05EB1B}" type="slidenum">
              <a:rPr lang="fr-FR" smtClean="0"/>
              <a:t>17</a:t>
            </a:fld>
            <a:endParaRPr lang="fr-FR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417FC00D-3B4C-4250-8781-367D6C7B78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39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joker.png">
            <a:extLst>
              <a:ext uri="{FF2B5EF4-FFF2-40B4-BE49-F238E27FC236}">
                <a16:creationId xmlns:a16="http://schemas.microsoft.com/office/drawing/2014/main" id="{B4EAEC85-63C8-431D-83F6-D3B45E439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6418">
            <a:off x="7534690" y="1861998"/>
            <a:ext cx="2584712" cy="35396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Shape 685">
            <a:extLst>
              <a:ext uri="{FF2B5EF4-FFF2-40B4-BE49-F238E27FC236}">
                <a16:creationId xmlns:a16="http://schemas.microsoft.com/office/drawing/2014/main" id="{A2403B0F-F22F-4D60-9A4F-258A5E39DEBA}"/>
              </a:ext>
            </a:extLst>
          </p:cNvPr>
          <p:cNvSpPr txBox="1">
            <a:spLocks/>
          </p:cNvSpPr>
          <p:nvPr/>
        </p:nvSpPr>
        <p:spPr>
          <a:xfrm>
            <a:off x="1151467" y="744790"/>
            <a:ext cx="4547204" cy="956309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" sz="4800" b="1" dirty="0">
                <a:solidFill>
                  <a:schemeClr val="bg1"/>
                </a:solidFill>
                <a:latin typeface="Rubik Regular"/>
                <a:cs typeface="Rubik Regular"/>
              </a:rPr>
              <a:t>Mode d’emploi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C05534-F584-46C6-AAF4-653203701FC4}"/>
              </a:ext>
            </a:extLst>
          </p:cNvPr>
          <p:cNvSpPr/>
          <p:nvPr/>
        </p:nvSpPr>
        <p:spPr>
          <a:xfrm>
            <a:off x="1409289" y="2147304"/>
            <a:ext cx="53328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  <a:t>&gt;  Les indications mentionnées sur les slides en italique sont à supprimer après avoir complété le slide.</a:t>
            </a:r>
            <a:br>
              <a:rPr lang="fr-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</a:br>
            <a:br>
              <a:rPr lang="fr-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</a:br>
            <a:r>
              <a:rPr lang="fr-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  <a:t>&gt;  Selon le niveau de maturité de votre projet utilisez jusqu’à 3 jokers</a:t>
            </a:r>
            <a:r>
              <a:rPr lang="fr-FR" sz="2400" dirty="0">
                <a:solidFill>
                  <a:schemeClr val="bg1"/>
                </a:solidFill>
                <a:latin typeface="Rubik Regular"/>
                <a:cs typeface="Rubik Regular"/>
              </a:rPr>
              <a:t> </a:t>
            </a:r>
            <a:r>
              <a:rPr lang="fr-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  <a:t>sur le slide que vous ne pouvez pas remplir. </a:t>
            </a:r>
          </a:p>
          <a:p>
            <a:pPr lvl="0" algn="just"/>
            <a:endParaRPr lang="fr" sz="2400" dirty="0">
              <a:solidFill>
                <a:schemeClr val="bg1"/>
              </a:solidFill>
              <a:latin typeface="Rubik Regular"/>
              <a:ea typeface="Rubik Regular"/>
              <a:cs typeface="Rubik Regular"/>
            </a:endParaRPr>
          </a:p>
          <a:p>
            <a:pPr lvl="0" algn="just"/>
            <a:r>
              <a:rPr lang="fr" sz="2400" dirty="0">
                <a:solidFill>
                  <a:schemeClr val="bg1"/>
                </a:solidFill>
                <a:latin typeface="Rubik Regular"/>
                <a:ea typeface="Rubik Regular"/>
                <a:cs typeface="Rubik Regular"/>
              </a:rPr>
              <a:t>&gt;  Copier/coller le joker sur le slide choisi</a:t>
            </a:r>
          </a:p>
        </p:txBody>
      </p:sp>
      <p:pic>
        <p:nvPicPr>
          <p:cNvPr id="5" name="Image 4" descr="joker.png">
            <a:extLst>
              <a:ext uri="{FF2B5EF4-FFF2-40B4-BE49-F238E27FC236}">
                <a16:creationId xmlns:a16="http://schemas.microsoft.com/office/drawing/2014/main" id="{5950A934-F87B-E79B-C2F9-303BD27F5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6418">
            <a:off x="8119906" y="2085641"/>
            <a:ext cx="2584712" cy="35396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 descr="joker.png">
            <a:extLst>
              <a:ext uri="{FF2B5EF4-FFF2-40B4-BE49-F238E27FC236}">
                <a16:creationId xmlns:a16="http://schemas.microsoft.com/office/drawing/2014/main" id="{BFBA84B9-33F0-3A0E-E6DA-A8D00F8C5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6418">
            <a:off x="8705122" y="2342812"/>
            <a:ext cx="2584712" cy="35396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38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1">
            <a:extLst>
              <a:ext uri="{FF2B5EF4-FFF2-40B4-BE49-F238E27FC236}">
                <a16:creationId xmlns:a16="http://schemas.microsoft.com/office/drawing/2014/main" id="{16E9B97B-9F06-441F-9B6C-C2145D3B3000}"/>
              </a:ext>
            </a:extLst>
          </p:cNvPr>
          <p:cNvSpPr txBox="1">
            <a:spLocks/>
          </p:cNvSpPr>
          <p:nvPr/>
        </p:nvSpPr>
        <p:spPr>
          <a:xfrm>
            <a:off x="1204215" y="188200"/>
            <a:ext cx="6785687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 </a:t>
            </a:r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Mode d’emploi et calendrier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  </a:t>
            </a:r>
            <a:endParaRPr lang="fr-FR" dirty="0"/>
          </a:p>
        </p:txBody>
      </p:sp>
      <p:sp>
        <p:nvSpPr>
          <p:cNvPr id="24" name="Espace réservé du numéro de diapositive 23">
            <a:extLst>
              <a:ext uri="{FF2B5EF4-FFF2-40B4-BE49-F238E27FC236}">
                <a16:creationId xmlns:a16="http://schemas.microsoft.com/office/drawing/2014/main" id="{3F01E7EB-675E-4E54-B45B-6C60F057D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3</a:t>
            </a:fld>
            <a:endParaRPr lang="fr-FR" dirty="0"/>
          </a:p>
        </p:txBody>
      </p:sp>
      <p:sp>
        <p:nvSpPr>
          <p:cNvPr id="25" name="Espace réservé du pied de page 24">
            <a:extLst>
              <a:ext uri="{FF2B5EF4-FFF2-40B4-BE49-F238E27FC236}">
                <a16:creationId xmlns:a16="http://schemas.microsoft.com/office/drawing/2014/main" id="{B346BC44-22C8-4104-B5CB-5D6D1E0F5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FA4E1D2C-1C2D-321D-6AD0-70DDE5AF8542}"/>
              </a:ext>
            </a:extLst>
          </p:cNvPr>
          <p:cNvSpPr txBox="1">
            <a:spLocks/>
          </p:cNvSpPr>
          <p:nvPr/>
        </p:nvSpPr>
        <p:spPr>
          <a:xfrm>
            <a:off x="1429305" y="1486199"/>
            <a:ext cx="9924495" cy="4426329"/>
          </a:xfrm>
          <a:prstGeom prst="rect">
            <a:avLst/>
          </a:prstGeom>
          <a:solidFill>
            <a:srgbClr val="F9B11F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indent="-457200">
              <a:buFont typeface="+mj-lt"/>
              <a:buAutoNum type="arabicPeriod"/>
            </a:pPr>
            <a:endParaRPr lang="fr-FR" sz="2000" dirty="0">
              <a:solidFill>
                <a:schemeClr val="bg1"/>
              </a:solidFill>
              <a:latin typeface="Rubik Regular"/>
            </a:endParaRP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Vous avez complété le google </a:t>
            </a:r>
            <a:r>
              <a:rPr lang="fr-FR" sz="2000" dirty="0" err="1">
                <a:latin typeface="Rubik Regular"/>
              </a:rPr>
              <a:t>form</a:t>
            </a:r>
            <a:r>
              <a:rPr lang="fr-FR" sz="2000" dirty="0">
                <a:latin typeface="Rubik Regular"/>
              </a:rPr>
              <a:t> et téléchargé les documents des points 2 et 3  👍</a:t>
            </a: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Compléter le questionnaire de candidature (document PDF)</a:t>
            </a: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Compléter le présent document « Deck Candidature AMI Académique »</a:t>
            </a: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Envoyer les documents complétés à l’adresse suivante :</a:t>
            </a:r>
          </a:p>
          <a:p>
            <a:pPr lvl="1" indent="0" algn="ctr">
              <a:buNone/>
            </a:pPr>
            <a:r>
              <a:rPr lang="fr-FR" sz="2000" dirty="0">
                <a:latin typeface="Rubik Regula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ami.academique@technopolegrandpoitiers.com</a:t>
            </a:r>
            <a:endParaRPr lang="fr-FR" sz="2000" dirty="0">
              <a:latin typeface="Rubik Regular"/>
            </a:endParaRP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Date limite de candidature : </a:t>
            </a:r>
            <a:r>
              <a:rPr lang="fr-FR" sz="2000" b="1" dirty="0">
                <a:latin typeface="Rubik Regular"/>
              </a:rPr>
              <a:t>Lundi 21 novembre minuit</a:t>
            </a:r>
            <a:endParaRPr lang="fr-FR" sz="2000" dirty="0">
              <a:latin typeface="Rubik Regular"/>
            </a:endParaRP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Pré-sélection sur dossier le Mardi 22 novembre</a:t>
            </a:r>
          </a:p>
          <a:p>
            <a:pPr marL="800100" indent="-457200">
              <a:buFont typeface="+mj-lt"/>
              <a:buAutoNum type="arabicPeriod"/>
            </a:pPr>
            <a:r>
              <a:rPr lang="fr-FR" sz="2000" dirty="0">
                <a:latin typeface="Rubik Regular"/>
              </a:rPr>
              <a:t>Training au comité de sélection le Jeudi 24 novembre</a:t>
            </a:r>
          </a:p>
          <a:p>
            <a:pPr marL="800100" indent="-457200">
              <a:buFont typeface="+mj-lt"/>
              <a:buAutoNum type="arabicPeriod"/>
            </a:pPr>
            <a:r>
              <a:rPr lang="fr-FR" sz="2000" b="1" dirty="0">
                <a:latin typeface="Rubik Regular"/>
              </a:rPr>
              <a:t>Comité de sélection le Jeudi 8 décembre</a:t>
            </a:r>
          </a:p>
          <a:p>
            <a:pPr indent="0">
              <a:buNone/>
            </a:pPr>
            <a:endParaRPr lang="fr-FR" sz="2000" i="1" dirty="0">
              <a:solidFill>
                <a:schemeClr val="bg1"/>
              </a:solidFill>
              <a:latin typeface="Rubik Regular"/>
            </a:endParaRPr>
          </a:p>
          <a:p>
            <a:pPr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6699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83">
            <a:extLst>
              <a:ext uri="{FF2B5EF4-FFF2-40B4-BE49-F238E27FC236}">
                <a16:creationId xmlns:a16="http://schemas.microsoft.com/office/drawing/2014/main" id="{3F17C2B8-999A-4FC8-BA42-DD3926FE8850}"/>
              </a:ext>
            </a:extLst>
          </p:cNvPr>
          <p:cNvSpPr txBox="1">
            <a:spLocks/>
          </p:cNvSpPr>
          <p:nvPr/>
        </p:nvSpPr>
        <p:spPr>
          <a:xfrm>
            <a:off x="3181704" y="3182781"/>
            <a:ext cx="5828592" cy="492437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04792">
              <a:lnSpc>
                <a:spcPct val="80000"/>
              </a:lnSpc>
              <a:spcBef>
                <a:spcPts val="0"/>
              </a:spcBef>
              <a:spcAft>
                <a:spcPts val="1333"/>
              </a:spcAft>
              <a:buClr>
                <a:srgbClr val="EB9931"/>
              </a:buClr>
              <a:buSzPct val="100000"/>
            </a:pPr>
            <a:r>
              <a:rPr lang="fr" sz="2133" i="1" dirty="0">
                <a:solidFill>
                  <a:srgbClr val="666666"/>
                </a:solidFill>
                <a:latin typeface="Rubik Light"/>
                <a:ea typeface="Rubik Regular"/>
                <a:cs typeface="Rubik Regular"/>
                <a:sym typeface="Nunito Sans"/>
              </a:rPr>
              <a:t>Titre de votre projet / produit</a:t>
            </a:r>
          </a:p>
        </p:txBody>
      </p:sp>
      <p:sp>
        <p:nvSpPr>
          <p:cNvPr id="4" name="Shape 192">
            <a:extLst>
              <a:ext uri="{FF2B5EF4-FFF2-40B4-BE49-F238E27FC236}">
                <a16:creationId xmlns:a16="http://schemas.microsoft.com/office/drawing/2014/main" id="{F98FD082-7468-4397-B984-3599184558B5}"/>
              </a:ext>
            </a:extLst>
          </p:cNvPr>
          <p:cNvSpPr txBox="1"/>
          <p:nvPr/>
        </p:nvSpPr>
        <p:spPr>
          <a:xfrm>
            <a:off x="4954988" y="1101480"/>
            <a:ext cx="1697155" cy="1518869"/>
          </a:xfrm>
          <a:prstGeom prst="rect">
            <a:avLst/>
          </a:prstGeom>
          <a:noFill/>
          <a:ln w="28575">
            <a:solidFill>
              <a:srgbClr val="F6A91E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ct val="61111"/>
            </a:pPr>
            <a:r>
              <a:rPr lang="fr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Rubik Light"/>
                <a:ea typeface="Raleway"/>
                <a:cs typeface="Raleway"/>
                <a:sym typeface="Raleway"/>
              </a:rPr>
              <a:t>Votre logo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433CC5-6DF1-4E1E-9991-E7826796DA83}"/>
              </a:ext>
            </a:extLst>
          </p:cNvPr>
          <p:cNvSpPr txBox="1"/>
          <p:nvPr/>
        </p:nvSpPr>
        <p:spPr>
          <a:xfrm>
            <a:off x="2956368" y="3994994"/>
            <a:ext cx="6279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" sz="1800" i="1" dirty="0">
                <a:solidFill>
                  <a:srgbClr val="1C1A3D"/>
                </a:solidFill>
                <a:latin typeface="Rubik Light"/>
                <a:ea typeface="Raleway"/>
                <a:cs typeface="Arial"/>
                <a:sym typeface="Raleway"/>
              </a:rPr>
              <a:t>Baseline</a:t>
            </a:r>
            <a:endParaRPr lang="fr-FR" sz="1800" i="1" dirty="0">
              <a:solidFill>
                <a:srgbClr val="1C1A3D"/>
              </a:solidFill>
              <a:latin typeface="Rubik Light"/>
              <a:ea typeface="Raleway"/>
              <a:cs typeface="Arial"/>
              <a:sym typeface="Raleway"/>
            </a:endParaRPr>
          </a:p>
          <a:p>
            <a:pPr algn="ctr">
              <a:spcBef>
                <a:spcPts val="0"/>
              </a:spcBef>
            </a:pPr>
            <a:r>
              <a:rPr lang="fr" sz="1800" i="1" dirty="0">
                <a:solidFill>
                  <a:srgbClr val="1C1A3D"/>
                </a:solidFill>
                <a:latin typeface="Rubik Light"/>
                <a:ea typeface="Raleway"/>
                <a:cs typeface="Arial"/>
                <a:sym typeface="Raleway"/>
              </a:rPr>
              <a:t>(elle synthétise la vision, l’essence du projet)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00437FC6-FEAB-4B42-9923-13E47F4CE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450EEB-5443-4A82-B8C4-51709A05EB1B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4DEF53-63FE-4610-9427-92A3600A4F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53034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89">
            <a:extLst>
              <a:ext uri="{FF2B5EF4-FFF2-40B4-BE49-F238E27FC236}">
                <a16:creationId xmlns:a16="http://schemas.microsoft.com/office/drawing/2014/main" id="{8F338189-6876-43EF-8CC7-7E87BF396EDC}"/>
              </a:ext>
            </a:extLst>
          </p:cNvPr>
          <p:cNvSpPr/>
          <p:nvPr/>
        </p:nvSpPr>
        <p:spPr>
          <a:xfrm>
            <a:off x="2863356" y="1613278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3" name="Shape 595">
            <a:extLst>
              <a:ext uri="{FF2B5EF4-FFF2-40B4-BE49-F238E27FC236}">
                <a16:creationId xmlns:a16="http://schemas.microsoft.com/office/drawing/2014/main" id="{0F35B109-17F1-420F-9A43-1D4338AF9A76}"/>
              </a:ext>
            </a:extLst>
          </p:cNvPr>
          <p:cNvSpPr txBox="1">
            <a:spLocks/>
          </p:cNvSpPr>
          <p:nvPr/>
        </p:nvSpPr>
        <p:spPr>
          <a:xfrm>
            <a:off x="2533814" y="2803605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Laboratoire de rattachement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  <a:endParaRPr lang="fr" sz="1000" dirty="0">
              <a:solidFill>
                <a:prstClr val="black">
                  <a:lumMod val="50000"/>
                  <a:lumOff val="50000"/>
                </a:prstClr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b="1" dirty="0">
              <a:solidFill>
                <a:srgbClr val="1F497D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4" name="Shape 582">
            <a:extLst>
              <a:ext uri="{FF2B5EF4-FFF2-40B4-BE49-F238E27FC236}">
                <a16:creationId xmlns:a16="http://schemas.microsoft.com/office/drawing/2014/main" id="{FD45A130-C0E8-4825-87BE-F7CEC07534B3}"/>
              </a:ext>
            </a:extLst>
          </p:cNvPr>
          <p:cNvSpPr/>
          <p:nvPr/>
        </p:nvSpPr>
        <p:spPr>
          <a:xfrm>
            <a:off x="2923056" y="1780893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5" name="Shape 589">
            <a:extLst>
              <a:ext uri="{FF2B5EF4-FFF2-40B4-BE49-F238E27FC236}">
                <a16:creationId xmlns:a16="http://schemas.microsoft.com/office/drawing/2014/main" id="{3CD0ABC4-D4AD-4605-B359-BF9B21D70123}"/>
              </a:ext>
            </a:extLst>
          </p:cNvPr>
          <p:cNvSpPr/>
          <p:nvPr/>
        </p:nvSpPr>
        <p:spPr>
          <a:xfrm>
            <a:off x="6209382" y="1613278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6" name="Shape 595">
            <a:extLst>
              <a:ext uri="{FF2B5EF4-FFF2-40B4-BE49-F238E27FC236}">
                <a16:creationId xmlns:a16="http://schemas.microsoft.com/office/drawing/2014/main" id="{67B1952C-847C-450E-991F-4A9AD6F4A5EE}"/>
              </a:ext>
            </a:extLst>
          </p:cNvPr>
          <p:cNvSpPr txBox="1">
            <a:spLocks/>
          </p:cNvSpPr>
          <p:nvPr/>
        </p:nvSpPr>
        <p:spPr>
          <a:xfrm>
            <a:off x="5879840" y="2803605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Laboratoire de rattachement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</a:p>
        </p:txBody>
      </p:sp>
      <p:sp>
        <p:nvSpPr>
          <p:cNvPr id="7" name="Shape 582">
            <a:extLst>
              <a:ext uri="{FF2B5EF4-FFF2-40B4-BE49-F238E27FC236}">
                <a16:creationId xmlns:a16="http://schemas.microsoft.com/office/drawing/2014/main" id="{E46F6934-E297-4EA6-BFB6-3B4B4D11D20F}"/>
              </a:ext>
            </a:extLst>
          </p:cNvPr>
          <p:cNvSpPr/>
          <p:nvPr/>
        </p:nvSpPr>
        <p:spPr>
          <a:xfrm>
            <a:off x="6269083" y="1780893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8" name="Shape 589">
            <a:extLst>
              <a:ext uri="{FF2B5EF4-FFF2-40B4-BE49-F238E27FC236}">
                <a16:creationId xmlns:a16="http://schemas.microsoft.com/office/drawing/2014/main" id="{FD44D26A-A095-469E-AD23-F3A8A2C7F386}"/>
              </a:ext>
            </a:extLst>
          </p:cNvPr>
          <p:cNvSpPr/>
          <p:nvPr/>
        </p:nvSpPr>
        <p:spPr>
          <a:xfrm>
            <a:off x="9284476" y="1613278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9" name="Shape 595">
            <a:extLst>
              <a:ext uri="{FF2B5EF4-FFF2-40B4-BE49-F238E27FC236}">
                <a16:creationId xmlns:a16="http://schemas.microsoft.com/office/drawing/2014/main" id="{FC3A2960-18EA-41F9-929E-C0C93B1DD176}"/>
              </a:ext>
            </a:extLst>
          </p:cNvPr>
          <p:cNvSpPr txBox="1">
            <a:spLocks/>
          </p:cNvSpPr>
          <p:nvPr/>
        </p:nvSpPr>
        <p:spPr>
          <a:xfrm>
            <a:off x="8954934" y="2803605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Laboratoire de rattachement</a:t>
            </a:r>
          </a:p>
          <a:p>
            <a:pPr marL="457189" indent="-457189" defTabSz="609585">
              <a:buNone/>
            </a:pPr>
            <a:r>
              <a:rPr lang="fr-FR" sz="1000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</a:p>
        </p:txBody>
      </p:sp>
      <p:sp>
        <p:nvSpPr>
          <p:cNvPr id="10" name="Shape 582">
            <a:extLst>
              <a:ext uri="{FF2B5EF4-FFF2-40B4-BE49-F238E27FC236}">
                <a16:creationId xmlns:a16="http://schemas.microsoft.com/office/drawing/2014/main" id="{F5E00560-F2C1-466B-9F71-A858BB3E38A1}"/>
              </a:ext>
            </a:extLst>
          </p:cNvPr>
          <p:cNvSpPr/>
          <p:nvPr/>
        </p:nvSpPr>
        <p:spPr>
          <a:xfrm>
            <a:off x="9344176" y="1780893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11" name="Shape 589">
            <a:extLst>
              <a:ext uri="{FF2B5EF4-FFF2-40B4-BE49-F238E27FC236}">
                <a16:creationId xmlns:a16="http://schemas.microsoft.com/office/drawing/2014/main" id="{5B3DC7E4-B563-45D4-96F8-A3A9B6BCB5EA}"/>
              </a:ext>
            </a:extLst>
          </p:cNvPr>
          <p:cNvSpPr/>
          <p:nvPr/>
        </p:nvSpPr>
        <p:spPr>
          <a:xfrm>
            <a:off x="2931089" y="4187145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12" name="Shape 595">
            <a:extLst>
              <a:ext uri="{FF2B5EF4-FFF2-40B4-BE49-F238E27FC236}">
                <a16:creationId xmlns:a16="http://schemas.microsoft.com/office/drawing/2014/main" id="{52DD74EC-78CB-47D0-9C6A-2C18199895FF}"/>
              </a:ext>
            </a:extLst>
          </p:cNvPr>
          <p:cNvSpPr txBox="1">
            <a:spLocks/>
          </p:cNvSpPr>
          <p:nvPr/>
        </p:nvSpPr>
        <p:spPr>
          <a:xfrm>
            <a:off x="2601547" y="5377472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467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  <a:endParaRPr lang="fr" sz="1467" dirty="0">
              <a:solidFill>
                <a:prstClr val="black">
                  <a:lumMod val="50000"/>
                  <a:lumOff val="50000"/>
                </a:prstClr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b="1" dirty="0">
              <a:solidFill>
                <a:srgbClr val="1F497D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13" name="Shape 582">
            <a:extLst>
              <a:ext uri="{FF2B5EF4-FFF2-40B4-BE49-F238E27FC236}">
                <a16:creationId xmlns:a16="http://schemas.microsoft.com/office/drawing/2014/main" id="{98F43515-F636-425A-888B-8CEC01290758}"/>
              </a:ext>
            </a:extLst>
          </p:cNvPr>
          <p:cNvSpPr/>
          <p:nvPr/>
        </p:nvSpPr>
        <p:spPr>
          <a:xfrm>
            <a:off x="2990789" y="4354759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14" name="Shape 589">
            <a:extLst>
              <a:ext uri="{FF2B5EF4-FFF2-40B4-BE49-F238E27FC236}">
                <a16:creationId xmlns:a16="http://schemas.microsoft.com/office/drawing/2014/main" id="{C5584FC3-E9D9-47B2-A22D-5CCBA10EB7C5}"/>
              </a:ext>
            </a:extLst>
          </p:cNvPr>
          <p:cNvSpPr/>
          <p:nvPr/>
        </p:nvSpPr>
        <p:spPr>
          <a:xfrm>
            <a:off x="6277116" y="4187145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15" name="Shape 595">
            <a:extLst>
              <a:ext uri="{FF2B5EF4-FFF2-40B4-BE49-F238E27FC236}">
                <a16:creationId xmlns:a16="http://schemas.microsoft.com/office/drawing/2014/main" id="{F98509AD-EA96-451B-A8EE-739321774524}"/>
              </a:ext>
            </a:extLst>
          </p:cNvPr>
          <p:cNvSpPr txBox="1">
            <a:spLocks/>
          </p:cNvSpPr>
          <p:nvPr/>
        </p:nvSpPr>
        <p:spPr>
          <a:xfrm>
            <a:off x="5947574" y="5377472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467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  <a:endParaRPr lang="fr" sz="1467" dirty="0">
              <a:solidFill>
                <a:prstClr val="black">
                  <a:lumMod val="50000"/>
                  <a:lumOff val="50000"/>
                </a:prstClr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b="1" dirty="0">
              <a:solidFill>
                <a:srgbClr val="1F497D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16" name="Shape 582">
            <a:extLst>
              <a:ext uri="{FF2B5EF4-FFF2-40B4-BE49-F238E27FC236}">
                <a16:creationId xmlns:a16="http://schemas.microsoft.com/office/drawing/2014/main" id="{B0D4F277-79DB-4CA4-ABD9-A6863B63E6D9}"/>
              </a:ext>
            </a:extLst>
          </p:cNvPr>
          <p:cNvSpPr/>
          <p:nvPr/>
        </p:nvSpPr>
        <p:spPr>
          <a:xfrm>
            <a:off x="6336816" y="4354759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17" name="Shape 589">
            <a:extLst>
              <a:ext uri="{FF2B5EF4-FFF2-40B4-BE49-F238E27FC236}">
                <a16:creationId xmlns:a16="http://schemas.microsoft.com/office/drawing/2014/main" id="{683F9E3C-03AE-40BD-9D6A-DBAD0681C8FD}"/>
              </a:ext>
            </a:extLst>
          </p:cNvPr>
          <p:cNvSpPr/>
          <p:nvPr/>
        </p:nvSpPr>
        <p:spPr>
          <a:xfrm>
            <a:off x="9352209" y="4187145"/>
            <a:ext cx="1196400" cy="1196000"/>
          </a:xfrm>
          <a:prstGeom prst="ellipse">
            <a:avLst/>
          </a:prstGeom>
          <a:noFill/>
          <a:ln>
            <a:solidFill>
              <a:srgbClr val="2F265B"/>
            </a:solidFill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endParaRPr sz="1600" b="1" kern="0" dirty="0">
              <a:solidFill>
                <a:srgbClr val="FFFFFF"/>
              </a:solidFill>
              <a:latin typeface="Rubik Regular"/>
              <a:cs typeface="Arial"/>
              <a:sym typeface="Arial"/>
            </a:endParaRPr>
          </a:p>
        </p:txBody>
      </p:sp>
      <p:sp>
        <p:nvSpPr>
          <p:cNvPr id="18" name="Shape 595">
            <a:extLst>
              <a:ext uri="{FF2B5EF4-FFF2-40B4-BE49-F238E27FC236}">
                <a16:creationId xmlns:a16="http://schemas.microsoft.com/office/drawing/2014/main" id="{ACDC5567-1A0D-4AB0-9CBC-1B6A714F96EC}"/>
              </a:ext>
            </a:extLst>
          </p:cNvPr>
          <p:cNvSpPr txBox="1">
            <a:spLocks/>
          </p:cNvSpPr>
          <p:nvPr/>
        </p:nvSpPr>
        <p:spPr>
          <a:xfrm>
            <a:off x="9022667" y="5377472"/>
            <a:ext cx="2229900" cy="1114311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buNone/>
            </a:pPr>
            <a:r>
              <a:rPr lang="fr-FR" sz="1467" b="1" dirty="0">
                <a:solidFill>
                  <a:srgbClr val="EB9931"/>
                </a:solidFill>
                <a:latin typeface="Rubik Regular"/>
                <a:cs typeface="Rubik Regular"/>
                <a:sym typeface="Arial"/>
              </a:rPr>
              <a:t>&gt;</a:t>
            </a:r>
            <a:r>
              <a:rPr lang="fr-FR" sz="1467" b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 </a:t>
            </a:r>
            <a:r>
              <a:rPr lang="fr" sz="1467" b="1" i="1" dirty="0">
                <a:solidFill>
                  <a:srgbClr val="1F497D"/>
                </a:solidFill>
                <a:latin typeface="Rubik Regular"/>
                <a:cs typeface="Rubik Regular"/>
                <a:sym typeface="Arial"/>
              </a:rPr>
              <a:t>Prénom, Nom, Fonction</a:t>
            </a:r>
          </a:p>
          <a:p>
            <a:pPr marL="457189" indent="-457189" defTabSz="609585">
              <a:buNone/>
            </a:pPr>
            <a:r>
              <a:rPr lang="fr-FR" sz="1467" dirty="0">
                <a:solidFill>
                  <a:prstClr val="black">
                    <a:lumMod val="50000"/>
                    <a:lumOff val="50000"/>
                  </a:prstClr>
                </a:solidFill>
                <a:latin typeface="Rubik Regular"/>
                <a:cs typeface="Rubik Regular"/>
                <a:sym typeface="Arial"/>
              </a:rPr>
              <a:t>Mini CV</a:t>
            </a:r>
            <a:endParaRPr lang="fr" sz="1467" dirty="0">
              <a:solidFill>
                <a:prstClr val="black">
                  <a:lumMod val="50000"/>
                  <a:lumOff val="50000"/>
                </a:prstClr>
              </a:solidFill>
              <a:latin typeface="Rubik Regular"/>
              <a:cs typeface="Rubik Regular"/>
              <a:sym typeface="Arial"/>
            </a:endParaRPr>
          </a:p>
          <a:p>
            <a:pPr marL="457189" indent="-457189" defTabSz="609585">
              <a:spcBef>
                <a:spcPts val="0"/>
              </a:spcBef>
              <a:buNone/>
            </a:pPr>
            <a:endParaRPr lang="fr" sz="1467" b="1" dirty="0">
              <a:solidFill>
                <a:srgbClr val="1F497D"/>
              </a:solidFill>
              <a:latin typeface="Rubik Regular"/>
              <a:cs typeface="Rubik Regular"/>
              <a:sym typeface="Arial"/>
            </a:endParaRPr>
          </a:p>
        </p:txBody>
      </p:sp>
      <p:sp>
        <p:nvSpPr>
          <p:cNvPr id="19" name="Shape 582">
            <a:extLst>
              <a:ext uri="{FF2B5EF4-FFF2-40B4-BE49-F238E27FC236}">
                <a16:creationId xmlns:a16="http://schemas.microsoft.com/office/drawing/2014/main" id="{1B3D0972-0341-40F2-879B-3B197FB908AE}"/>
              </a:ext>
            </a:extLst>
          </p:cNvPr>
          <p:cNvSpPr/>
          <p:nvPr/>
        </p:nvSpPr>
        <p:spPr>
          <a:xfrm>
            <a:off x="9411909" y="4354759"/>
            <a:ext cx="1057005" cy="788515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 defTabSz="1219170"/>
            <a:r>
              <a:rPr lang="fr-FR" sz="1333" b="1" kern="0" dirty="0">
                <a:solidFill>
                  <a:srgbClr val="F9B122"/>
                </a:solidFill>
                <a:latin typeface="Rubik Regular"/>
                <a:ea typeface="Rubik Regular"/>
                <a:cs typeface="Rubik Regular"/>
                <a:sym typeface="Nunito Sans"/>
              </a:rPr>
              <a:t>photo</a:t>
            </a:r>
            <a:endParaRPr lang="fr" sz="1333" b="1" kern="0" dirty="0">
              <a:solidFill>
                <a:srgbClr val="F9B122"/>
              </a:solidFill>
              <a:latin typeface="Rubik Regular"/>
              <a:ea typeface="Rubik Regular"/>
              <a:cs typeface="Rubik Regular"/>
              <a:sym typeface="Nunito Sans"/>
            </a:endParaRPr>
          </a:p>
        </p:txBody>
      </p:sp>
      <p:sp>
        <p:nvSpPr>
          <p:cNvPr id="20" name="ZoneTexte 5">
            <a:extLst>
              <a:ext uri="{FF2B5EF4-FFF2-40B4-BE49-F238E27FC236}">
                <a16:creationId xmlns:a16="http://schemas.microsoft.com/office/drawing/2014/main" id="{0C63C14F-AC67-4E07-B4B5-A344FD653FE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84550" y="2384741"/>
            <a:ext cx="23154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9pPr>
          </a:lstStyle>
          <a:p>
            <a:pPr defTabSz="1219170" eaLnBrk="1" hangingPunct="1"/>
            <a:r>
              <a:rPr lang="fr-FR" sz="18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&gt; Ressources actuelles</a:t>
            </a:r>
          </a:p>
        </p:txBody>
      </p:sp>
      <p:sp>
        <p:nvSpPr>
          <p:cNvPr id="21" name="ZoneTexte 5">
            <a:extLst>
              <a:ext uri="{FF2B5EF4-FFF2-40B4-BE49-F238E27FC236}">
                <a16:creationId xmlns:a16="http://schemas.microsoft.com/office/drawing/2014/main" id="{25136768-26A6-4F45-98CA-F1D1F7CE695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93302" y="4711009"/>
            <a:ext cx="23154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Geneva" charset="0"/>
              </a:defRPr>
            </a:lvl9pPr>
          </a:lstStyle>
          <a:p>
            <a:pPr defTabSz="1219170" eaLnBrk="1" hangingPunct="1"/>
            <a:r>
              <a:rPr lang="fr-FR" sz="18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&gt; Profils recherchés</a:t>
            </a:r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16E9B97B-9F06-441F-9B6C-C2145D3B3000}"/>
              </a:ext>
            </a:extLst>
          </p:cNvPr>
          <p:cNvSpPr txBox="1">
            <a:spLocks/>
          </p:cNvSpPr>
          <p:nvPr/>
        </p:nvSpPr>
        <p:spPr>
          <a:xfrm>
            <a:off x="1204216" y="188200"/>
            <a:ext cx="4329200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 1. ÉQUIPE  </a:t>
            </a:r>
            <a:endParaRPr lang="fr-FR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62D45D63-5036-479B-91C7-3DC127C59145}"/>
              </a:ext>
            </a:extLst>
          </p:cNvPr>
          <p:cNvCxnSpPr>
            <a:cxnSpLocks/>
          </p:cNvCxnSpPr>
          <p:nvPr/>
        </p:nvCxnSpPr>
        <p:spPr>
          <a:xfrm>
            <a:off x="4436853" y="3754884"/>
            <a:ext cx="4721464" cy="35257"/>
          </a:xfrm>
          <a:prstGeom prst="line">
            <a:avLst/>
          </a:prstGeom>
          <a:ln w="38100" cmpd="sng">
            <a:solidFill>
              <a:srgbClr val="EB993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numéro de diapositive 23">
            <a:extLst>
              <a:ext uri="{FF2B5EF4-FFF2-40B4-BE49-F238E27FC236}">
                <a16:creationId xmlns:a16="http://schemas.microsoft.com/office/drawing/2014/main" id="{3F01E7EB-675E-4E54-B45B-6C60F057D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5</a:t>
            </a:fld>
            <a:endParaRPr lang="fr-FR" dirty="0"/>
          </a:p>
        </p:txBody>
      </p:sp>
      <p:sp>
        <p:nvSpPr>
          <p:cNvPr id="25" name="Espace réservé du pied de page 24">
            <a:extLst>
              <a:ext uri="{FF2B5EF4-FFF2-40B4-BE49-F238E27FC236}">
                <a16:creationId xmlns:a16="http://schemas.microsoft.com/office/drawing/2014/main" id="{B346BC44-22C8-4104-B5CB-5D6D1E0F5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74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B723AF-1B44-48CC-A473-3A26836ED282}"/>
              </a:ext>
            </a:extLst>
          </p:cNvPr>
          <p:cNvSpPr txBox="1">
            <a:spLocks/>
          </p:cNvSpPr>
          <p:nvPr/>
        </p:nvSpPr>
        <p:spPr>
          <a:xfrm>
            <a:off x="1341746" y="2113022"/>
            <a:ext cx="7149981" cy="283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>
                <a:solidFill>
                  <a:srgbClr val="4A3D6D"/>
                </a:solidFill>
                <a:latin typeface="Rubik Regular"/>
                <a:ea typeface="Rubik Regular"/>
                <a:cs typeface="Rubik Regular"/>
                <a:sym typeface="Nunito Sans"/>
              </a:rPr>
              <a:t>Expliquez sur quelles recherches s’appui le projet présenté.</a:t>
            </a:r>
          </a:p>
          <a:p>
            <a:endParaRPr lang="fr-FR" dirty="0">
              <a:latin typeface="Rubik Regular"/>
            </a:endParaRPr>
          </a:p>
        </p:txBody>
      </p:sp>
      <p:sp>
        <p:nvSpPr>
          <p:cNvPr id="3" name="Espace réservé du texte 3">
            <a:extLst>
              <a:ext uri="{FF2B5EF4-FFF2-40B4-BE49-F238E27FC236}">
                <a16:creationId xmlns:a16="http://schemas.microsoft.com/office/drawing/2014/main" id="{57355F7E-A72F-4F3D-8069-9EE1F4F97DD5}"/>
              </a:ext>
            </a:extLst>
          </p:cNvPr>
          <p:cNvSpPr txBox="1">
            <a:spLocks/>
          </p:cNvSpPr>
          <p:nvPr/>
        </p:nvSpPr>
        <p:spPr>
          <a:xfrm>
            <a:off x="1577130" y="5276674"/>
            <a:ext cx="9444754" cy="9376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" sz="1200" dirty="0">
                <a:solidFill>
                  <a:srgbClr val="4A3D6D"/>
                </a:solidFill>
                <a:sym typeface="Georgia"/>
              </a:rPr>
              <a:t>Sources :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79BC74E-FED2-4368-8651-14E707F7FEC7}"/>
              </a:ext>
            </a:extLst>
          </p:cNvPr>
          <p:cNvSpPr txBox="1">
            <a:spLocks/>
          </p:cNvSpPr>
          <p:nvPr/>
        </p:nvSpPr>
        <p:spPr>
          <a:xfrm>
            <a:off x="1225996" y="213139"/>
            <a:ext cx="6278179" cy="5855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kern="0" dirty="0">
                <a:solidFill>
                  <a:srgbClr val="EB9931"/>
                </a:solidFill>
                <a:latin typeface="Rubik Regular"/>
                <a:cs typeface="Rubik Light" charset="0"/>
                <a:sym typeface="Arial"/>
              </a:rPr>
              <a:t>&gt; 2. THEMATIQUE DE RECHERCHE</a:t>
            </a:r>
            <a:endParaRPr lang="fr-FR" dirty="0">
              <a:latin typeface="Rubik Regular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DF736-EDAF-4D84-82F5-B9A6B9C1B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6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EC28C4-E031-4688-B660-9D98738E01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202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B723AF-1B44-48CC-A473-3A26836ED282}"/>
              </a:ext>
            </a:extLst>
          </p:cNvPr>
          <p:cNvSpPr txBox="1">
            <a:spLocks/>
          </p:cNvSpPr>
          <p:nvPr/>
        </p:nvSpPr>
        <p:spPr>
          <a:xfrm>
            <a:off x="1341746" y="2113022"/>
            <a:ext cx="8680078" cy="283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>
                <a:solidFill>
                  <a:srgbClr val="4A3D6D"/>
                </a:solidFill>
                <a:latin typeface="Rubik Regular"/>
                <a:ea typeface="Rubik Regular"/>
                <a:cs typeface="Rubik Regular"/>
                <a:sym typeface="Nunito Sans"/>
              </a:rPr>
              <a:t>Expliquez les difficultés et problématiques levées par la recherche menée.</a:t>
            </a:r>
          </a:p>
          <a:p>
            <a:endParaRPr lang="fr-FR" dirty="0">
              <a:latin typeface="Rubik Regular"/>
            </a:endParaRPr>
          </a:p>
        </p:txBody>
      </p:sp>
      <p:sp>
        <p:nvSpPr>
          <p:cNvPr id="3" name="Espace réservé du texte 3">
            <a:extLst>
              <a:ext uri="{FF2B5EF4-FFF2-40B4-BE49-F238E27FC236}">
                <a16:creationId xmlns:a16="http://schemas.microsoft.com/office/drawing/2014/main" id="{57355F7E-A72F-4F3D-8069-9EE1F4F97DD5}"/>
              </a:ext>
            </a:extLst>
          </p:cNvPr>
          <p:cNvSpPr txBox="1">
            <a:spLocks/>
          </p:cNvSpPr>
          <p:nvPr/>
        </p:nvSpPr>
        <p:spPr>
          <a:xfrm>
            <a:off x="1577130" y="5276674"/>
            <a:ext cx="9444754" cy="93763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 defTabSz="609585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" sz="1200" dirty="0">
                <a:solidFill>
                  <a:srgbClr val="4A3D6D"/>
                </a:solidFill>
                <a:sym typeface="Georgia"/>
              </a:rPr>
              <a:t>Sources : 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79BC74E-FED2-4368-8651-14E707F7FEC7}"/>
              </a:ext>
            </a:extLst>
          </p:cNvPr>
          <p:cNvSpPr txBox="1">
            <a:spLocks/>
          </p:cNvSpPr>
          <p:nvPr/>
        </p:nvSpPr>
        <p:spPr>
          <a:xfrm>
            <a:off x="1225997" y="213139"/>
            <a:ext cx="4329200" cy="5855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kern="0" dirty="0">
                <a:solidFill>
                  <a:srgbClr val="EB9931"/>
                </a:solidFill>
                <a:latin typeface="Rubik Regular"/>
                <a:cs typeface="Rubik Light" charset="0"/>
                <a:sym typeface="Arial"/>
              </a:rPr>
              <a:t>&gt; 3. CONSTAT</a:t>
            </a:r>
            <a:endParaRPr lang="fr-FR" dirty="0">
              <a:latin typeface="Rubik Regular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DF736-EDAF-4D84-82F5-B9A6B9C1B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7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EC28C4-E031-4688-B660-9D98738E01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69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2461E-A758-452F-B745-7F23F2575A17}"/>
              </a:ext>
            </a:extLst>
          </p:cNvPr>
          <p:cNvSpPr txBox="1">
            <a:spLocks/>
          </p:cNvSpPr>
          <p:nvPr/>
        </p:nvSpPr>
        <p:spPr>
          <a:xfrm>
            <a:off x="1202848" y="162047"/>
            <a:ext cx="4329200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kern="0" dirty="0">
                <a:solidFill>
                  <a:srgbClr val="EB9931"/>
                </a:solidFill>
                <a:cs typeface="Rubik Light" charset="0"/>
                <a:sym typeface="Arial"/>
              </a:rPr>
              <a:t>&gt; 4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. SOLUTION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3EAA33-B481-47A0-95A0-E21C525E4925}"/>
              </a:ext>
            </a:extLst>
          </p:cNvPr>
          <p:cNvSpPr txBox="1">
            <a:spLocks/>
          </p:cNvSpPr>
          <p:nvPr/>
        </p:nvSpPr>
        <p:spPr>
          <a:xfrm>
            <a:off x="1214422" y="1785017"/>
            <a:ext cx="9215833" cy="2835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2000" i="1" dirty="0">
                <a:solidFill>
                  <a:srgbClr val="4A3D6D"/>
                </a:solidFill>
                <a:latin typeface="Rubik Regular"/>
                <a:sym typeface="Nunito Sans"/>
              </a:rPr>
              <a:t>Explique</a:t>
            </a:r>
            <a:r>
              <a:rPr lang="fr-FR" sz="2000" i="1" dirty="0">
                <a:solidFill>
                  <a:srgbClr val="4A3D6D"/>
                </a:solidFill>
                <a:latin typeface="Rubik Regular"/>
                <a:sym typeface="Nunito Sans"/>
              </a:rPr>
              <a:t>z</a:t>
            </a:r>
            <a:r>
              <a:rPr lang="fr" sz="2000" i="1" dirty="0">
                <a:solidFill>
                  <a:srgbClr val="4A3D6D"/>
                </a:solidFill>
                <a:latin typeface="Rubik Regular"/>
                <a:sym typeface="Nunito Sans"/>
              </a:rPr>
              <a:t> </a:t>
            </a:r>
            <a:r>
              <a:rPr lang="fr-FR" sz="2000" i="1" dirty="0">
                <a:solidFill>
                  <a:srgbClr val="4A3D6D"/>
                </a:solidFill>
                <a:latin typeface="Rubik Regular"/>
                <a:sym typeface="Nunito Sans"/>
              </a:rPr>
              <a:t>votre solution, son facteur différenciant</a:t>
            </a:r>
            <a:r>
              <a:rPr lang="fr" sz="2000" i="1" dirty="0">
                <a:solidFill>
                  <a:srgbClr val="4A3D6D"/>
                </a:solidFill>
                <a:latin typeface="Rubik Regular"/>
                <a:sym typeface="Nunito Sans"/>
              </a:rPr>
              <a:t>, </a:t>
            </a:r>
            <a:r>
              <a:rPr lang="fr-FR" sz="2000" i="1" dirty="0">
                <a:solidFill>
                  <a:srgbClr val="4A3D6D"/>
                </a:solidFill>
                <a:latin typeface="Rubik Regular"/>
                <a:sym typeface="Nunito Sans"/>
              </a:rPr>
              <a:t>ses avantages, ses éléments impactant, brève démonstration, illustration, objectifs, ambitions.</a:t>
            </a:r>
            <a:endParaRPr lang="fr-FR" sz="2000" dirty="0">
              <a:solidFill>
                <a:srgbClr val="4A3D6D"/>
              </a:solidFill>
              <a:latin typeface="Rubik Regular"/>
              <a:ea typeface="Rubik Regular"/>
              <a:cs typeface="Rubik Regular"/>
              <a:sym typeface="Nunito Sans"/>
            </a:endParaRPr>
          </a:p>
          <a:p>
            <a:endParaRPr lang="fr-FR" dirty="0">
              <a:latin typeface="Rubik Regular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40CB8A-2ABC-4FD6-9142-EC3B147FC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C972E3-E417-4088-9179-57C63B0429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Confidentiel</a:t>
            </a:r>
          </a:p>
        </p:txBody>
      </p:sp>
    </p:spTree>
    <p:extLst>
      <p:ext uri="{BB962C8B-B14F-4D97-AF65-F5344CB8AC3E}">
        <p14:creationId xmlns:p14="http://schemas.microsoft.com/office/powerpoint/2010/main" val="165341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65F299C3-2CAD-4D2C-9C76-4784ACB813D8}"/>
              </a:ext>
            </a:extLst>
          </p:cNvPr>
          <p:cNvSpPr txBox="1">
            <a:spLocks/>
          </p:cNvSpPr>
          <p:nvPr/>
        </p:nvSpPr>
        <p:spPr>
          <a:xfrm>
            <a:off x="6824312" y="1475968"/>
            <a:ext cx="4844498" cy="2233754"/>
          </a:xfrm>
          <a:prstGeom prst="rect">
            <a:avLst/>
          </a:prstGeom>
          <a:solidFill>
            <a:srgbClr val="F9B11F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2F265B"/>
                </a:solidFill>
                <a:latin typeface="Rubik Regular"/>
              </a:rPr>
              <a:t>&gt;</a:t>
            </a:r>
            <a:r>
              <a:rPr lang="fr-FR" sz="2133" dirty="0"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Brevets ou autres protections déposées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  <a:p>
            <a:pPr indent="0">
              <a:buNone/>
            </a:pPr>
            <a:endParaRPr lang="fr-FR" sz="1867" dirty="0"/>
          </a:p>
        </p:txBody>
      </p:sp>
      <p:sp>
        <p:nvSpPr>
          <p:cNvPr id="5" name="Espace réservé du texte 3">
            <a:extLst>
              <a:ext uri="{FF2B5EF4-FFF2-40B4-BE49-F238E27FC236}">
                <a16:creationId xmlns:a16="http://schemas.microsoft.com/office/drawing/2014/main" id="{05F1288D-24C1-440C-93C1-40073C9327F0}"/>
              </a:ext>
            </a:extLst>
          </p:cNvPr>
          <p:cNvSpPr txBox="1">
            <a:spLocks/>
          </p:cNvSpPr>
          <p:nvPr/>
        </p:nvSpPr>
        <p:spPr>
          <a:xfrm>
            <a:off x="1417852" y="1475968"/>
            <a:ext cx="4844528" cy="2233754"/>
          </a:xfrm>
          <a:prstGeom prst="rect">
            <a:avLst/>
          </a:prstGeom>
          <a:solidFill>
            <a:srgbClr val="2F265B"/>
          </a:solidFill>
          <a:ln>
            <a:solidFill>
              <a:srgbClr val="2F265B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EB9931"/>
                </a:solidFill>
                <a:latin typeface="Rubik Regular"/>
              </a:rPr>
              <a:t>&gt;</a:t>
            </a:r>
            <a:r>
              <a:rPr lang="fr-FR" sz="2133" dirty="0">
                <a:solidFill>
                  <a:schemeClr val="bg1"/>
                </a:solidFill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Déclaration d’invention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E96A73B5-545F-476C-BF08-BEB7D49BCEAF}"/>
              </a:ext>
            </a:extLst>
          </p:cNvPr>
          <p:cNvSpPr txBox="1">
            <a:spLocks/>
          </p:cNvSpPr>
          <p:nvPr/>
        </p:nvSpPr>
        <p:spPr>
          <a:xfrm>
            <a:off x="6824312" y="3884886"/>
            <a:ext cx="4844498" cy="2233754"/>
          </a:xfrm>
          <a:prstGeom prst="rect">
            <a:avLst/>
          </a:prstGeom>
          <a:solidFill>
            <a:srgbClr val="F9B11F"/>
          </a:solidFill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2F265B"/>
                </a:solidFill>
                <a:latin typeface="Rubik Regular"/>
              </a:rPr>
              <a:t>&gt;</a:t>
            </a:r>
            <a:r>
              <a:rPr lang="fr-FR" sz="2133" dirty="0"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Collaborations avec autres partenaires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  <a:p>
            <a:pPr indent="0">
              <a:buNone/>
            </a:pPr>
            <a:endParaRPr lang="fr-FR" sz="1867" dirty="0"/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BC3B6330-5E1B-477E-B117-C4051009962C}"/>
              </a:ext>
            </a:extLst>
          </p:cNvPr>
          <p:cNvSpPr txBox="1">
            <a:spLocks/>
          </p:cNvSpPr>
          <p:nvPr/>
        </p:nvSpPr>
        <p:spPr>
          <a:xfrm>
            <a:off x="1417852" y="3884886"/>
            <a:ext cx="4844528" cy="2233754"/>
          </a:xfrm>
          <a:prstGeom prst="rect">
            <a:avLst/>
          </a:prstGeom>
          <a:solidFill>
            <a:srgbClr val="2F265B"/>
          </a:solidFill>
          <a:ln>
            <a:solidFill>
              <a:srgbClr val="2F265B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fr-FR" sz="2133" dirty="0"/>
              <a:t> </a:t>
            </a:r>
            <a:r>
              <a:rPr lang="fr-FR" sz="2133" dirty="0">
                <a:solidFill>
                  <a:srgbClr val="EB9931"/>
                </a:solidFill>
                <a:latin typeface="Rubik Regular"/>
              </a:rPr>
              <a:t>&gt;</a:t>
            </a:r>
            <a:r>
              <a:rPr lang="fr-FR" sz="2133" dirty="0">
                <a:solidFill>
                  <a:schemeClr val="bg1"/>
                </a:solidFill>
                <a:latin typeface="Rubik Regular"/>
              </a:rPr>
              <a:t> </a:t>
            </a:r>
            <a:r>
              <a:rPr lang="fr-FR" sz="1867" dirty="0">
                <a:solidFill>
                  <a:schemeClr val="bg1"/>
                </a:solidFill>
                <a:latin typeface="Rubik Regular"/>
              </a:rPr>
              <a:t>Brevets potentiels</a:t>
            </a:r>
          </a:p>
          <a:p>
            <a:pPr indent="0">
              <a:buNone/>
            </a:pPr>
            <a:r>
              <a:rPr lang="fr-FR" sz="1867" i="1" dirty="0">
                <a:solidFill>
                  <a:schemeClr val="bg1"/>
                </a:solidFill>
                <a:latin typeface="Rubik Regular"/>
              </a:rPr>
              <a:t>Expliquez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71485CA3-20CB-4AAE-A4EB-F4763A6A5A66}"/>
              </a:ext>
            </a:extLst>
          </p:cNvPr>
          <p:cNvSpPr txBox="1">
            <a:spLocks/>
          </p:cNvSpPr>
          <p:nvPr/>
        </p:nvSpPr>
        <p:spPr>
          <a:xfrm>
            <a:off x="1184921" y="177968"/>
            <a:ext cx="9136349" cy="129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Nunito Sans"/>
              <a:buNone/>
              <a:defRPr sz="3200" b="0" i="0" u="none" strike="noStrike" kern="1200" cap="none">
                <a:solidFill>
                  <a:srgbClr val="252350"/>
                </a:solidFill>
                <a:latin typeface="Rubik Regular"/>
                <a:ea typeface="Rubik Regular"/>
                <a:cs typeface="Rubik Regular"/>
                <a:sym typeface="Nunito Sans"/>
              </a:defRPr>
            </a:lvl1pPr>
            <a:lvl2pPr lvl="1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indent="0" rtl="0">
              <a:spcBef>
                <a:spcPts val="0"/>
              </a:spcBef>
              <a:buClr>
                <a:srgbClr val="FFFFFF"/>
              </a:buClr>
              <a:buFont typeface="Nunito Sans"/>
              <a:buNone/>
              <a:defRPr sz="3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&gt;</a:t>
            </a:r>
            <a:r>
              <a:rPr lang="fr-FR" sz="3200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 </a:t>
            </a:r>
            <a:r>
              <a:rPr lang="fr-FR" kern="0" dirty="0">
                <a:solidFill>
                  <a:srgbClr val="EB9931"/>
                </a:solidFill>
                <a:latin typeface="Rubik Light" charset="0"/>
                <a:cs typeface="Rubik Light" charset="0"/>
                <a:sym typeface="Arial"/>
              </a:rPr>
              <a:t>5</a:t>
            </a:r>
            <a:r>
              <a:rPr lang="fr-FR" sz="3200" kern="0" dirty="0">
                <a:solidFill>
                  <a:srgbClr val="EB9931"/>
                </a:solidFill>
                <a:cs typeface="Rubik Light" charset="0"/>
                <a:sym typeface="Arial"/>
              </a:rPr>
              <a:t>. PROPRIETE INTELLECTUELLE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DD846AD-7EAB-4AF4-AC01-68E45E81F1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52A55E2-CE0C-431E-960B-849880DFD953}" type="slidenum">
              <a:rPr lang="fr-FR" smtClean="0"/>
              <a:t>9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B53C55-24C6-46A1-930E-547292BB8D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Confidentiel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4514168"/>
      </p:ext>
    </p:extLst>
  </p:cSld>
  <p:clrMapOvr>
    <a:masterClrMapping/>
  </p:clrMapOvr>
</p:sld>
</file>

<file path=ppt/theme/theme1.xml><?xml version="1.0" encoding="utf-8"?>
<a:theme xmlns:a="http://schemas.openxmlformats.org/drawingml/2006/main" name="Couver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ge de tit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Somn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 de coup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age conten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Somn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age de f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697</Words>
  <Application>Microsoft Office PowerPoint</Application>
  <PresentationFormat>Grand écran</PresentationFormat>
  <Paragraphs>185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Calibri Light</vt:lpstr>
      <vt:lpstr>Nunito Sans</vt:lpstr>
      <vt:lpstr>Roboto</vt:lpstr>
      <vt:lpstr>Rubik Light</vt:lpstr>
      <vt:lpstr>Rubik Regular</vt:lpstr>
      <vt:lpstr>Couverture</vt:lpstr>
      <vt:lpstr>Page de titre</vt:lpstr>
      <vt:lpstr>Slide de coupe</vt:lpstr>
      <vt:lpstr>Page contenu</vt:lpstr>
      <vt:lpstr>Page de fin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 Debuis</dc:creator>
  <cp:lastModifiedBy>Matthieu GABARD</cp:lastModifiedBy>
  <cp:revision>25</cp:revision>
  <dcterms:created xsi:type="dcterms:W3CDTF">2021-06-14T14:43:03Z</dcterms:created>
  <dcterms:modified xsi:type="dcterms:W3CDTF">2022-09-13T07:56:58Z</dcterms:modified>
</cp:coreProperties>
</file>