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656" r:id="rId3"/>
    <p:sldMasterId id="2147483650" r:id="rId4"/>
    <p:sldMasterId id="2147483654" r:id="rId5"/>
  </p:sldMasterIdLst>
  <p:notesMasterIdLst>
    <p:notesMasterId r:id="rId23"/>
  </p:notesMasterIdLst>
  <p:handoutMasterIdLst>
    <p:handoutMasterId r:id="rId24"/>
  </p:handoutMasterIdLst>
  <p:sldIdLst>
    <p:sldId id="256" r:id="rId6"/>
    <p:sldId id="257" r:id="rId7"/>
    <p:sldId id="272" r:id="rId8"/>
    <p:sldId id="261" r:id="rId9"/>
    <p:sldId id="280" r:id="rId10"/>
    <p:sldId id="258" r:id="rId11"/>
    <p:sldId id="277" r:id="rId12"/>
    <p:sldId id="262" r:id="rId13"/>
    <p:sldId id="278" r:id="rId14"/>
    <p:sldId id="260" r:id="rId15"/>
    <p:sldId id="259" r:id="rId16"/>
    <p:sldId id="263" r:id="rId17"/>
    <p:sldId id="264" r:id="rId18"/>
    <p:sldId id="265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895"/>
    <a:srgbClr val="2D27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C4DCDBF-DA06-418B-A711-FC78E83868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A0095AA-9037-41DE-8260-EA1FFACCC4F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C95AC-A1DA-470D-BC6B-1DD60447D4A9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7B16956-B1CB-43FF-A1C9-16D2B7C758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686019F-6B94-42E5-B982-42A917316C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70863-5299-4528-BFE1-5E87B51310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64191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5E174-779D-48B1-9DE4-898528446CA7}" type="datetimeFigureOut">
              <a:rPr lang="fr-FR" smtClean="0"/>
              <a:t>13/09/2022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65758-7738-43DA-9CAF-12EAF93EEF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93592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947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38D26C3A-A236-44B4-8A98-D1E3309172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Confidentiel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1D6AE82-FB2A-4187-A0B3-248BE88F2E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0EEB-5443-4A82-B8C4-51709A05EB1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337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4379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4">
            <a:extLst>
              <a:ext uri="{FF2B5EF4-FFF2-40B4-BE49-F238E27FC236}">
                <a16:creationId xmlns:a16="http://schemas.microsoft.com/office/drawing/2014/main" id="{E50EE99F-C5FB-4BF5-AA67-D9D9E9C5E6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Confidentiel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FA186F0-8370-469C-98FA-AB2A2A579B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A55E2-CE0C-431E-960B-849880DFD95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350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13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CE0ADF39-DCC2-4D0F-8CDB-18001D0CA7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3093"/>
            <a:ext cx="10692406" cy="2048260"/>
          </a:xfrm>
          <a:prstGeom prst="rect">
            <a:avLst/>
          </a:prstGeom>
        </p:spPr>
      </p:pic>
      <p:pic>
        <p:nvPicPr>
          <p:cNvPr id="12" name="Image 11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C256A9BC-831B-4C5E-8842-59B48640D2B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594" y="5104636"/>
            <a:ext cx="10692406" cy="2097028"/>
          </a:xfrm>
          <a:prstGeom prst="rect">
            <a:avLst/>
          </a:prstGeom>
        </p:spPr>
      </p:pic>
      <p:pic>
        <p:nvPicPr>
          <p:cNvPr id="14" name="Image 13" descr="Une image contenant texte&#10;&#10;Description générée automatiquement">
            <a:extLst>
              <a:ext uri="{FF2B5EF4-FFF2-40B4-BE49-F238E27FC236}">
                <a16:creationId xmlns:a16="http://schemas.microsoft.com/office/drawing/2014/main" id="{9D553073-3269-4180-AC40-DB13BB1C57F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544" y="1753364"/>
            <a:ext cx="9420225" cy="2058775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BDE60808-4800-41C6-B434-71BE247D6EF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756" y="3694162"/>
            <a:ext cx="1080081" cy="1528451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2F97BAA-D79A-42F1-852D-C78EA1F10E9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920" y="3694161"/>
            <a:ext cx="1080081" cy="152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45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C1CCEE69-1C91-4E94-B4AE-3A651974FE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255522" y="2268976"/>
            <a:ext cx="7702532" cy="1475514"/>
          </a:xfrm>
          <a:prstGeom prst="rect">
            <a:avLst/>
          </a:prstGeom>
        </p:spPr>
      </p:pic>
      <p:pic>
        <p:nvPicPr>
          <p:cNvPr id="8" name="Image 7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8DE67692-F938-46DD-AE33-8FB4AA845CD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917048" y="3023948"/>
            <a:ext cx="7523410" cy="147551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A99AA188-14B1-4187-906D-9C9283D91E8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798387" y="4464385"/>
            <a:ext cx="1405856" cy="338137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71F3E9B-C5C5-4BAF-AB04-C0EDAD55CD4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01029" y="0"/>
            <a:ext cx="2521188" cy="77367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6E5DA55B-5CCC-4819-8720-D97F5C7FBD9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879697" y="3762374"/>
            <a:ext cx="6432606" cy="12315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DD0A3A2-5ED9-4256-BC1B-734D6FCB31F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342" y="6519194"/>
            <a:ext cx="5568653" cy="447674"/>
          </a:xfrm>
          <a:prstGeom prst="rect">
            <a:avLst/>
          </a:prstGeom>
        </p:spPr>
      </p:pic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F9290309-8AED-4989-BC14-8B36BCB235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Confidentiel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1163DEF-9826-4389-9F14-43BF711C31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0EEB-5443-4A82-B8C4-51709A05EB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194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72393EA-A1E8-44E4-B46B-EA7F559A2C1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D27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9FF982-CA68-4D08-9F47-703E8ADAC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Confidentiel</a:t>
            </a:r>
          </a:p>
        </p:txBody>
      </p:sp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6788A00A-C7E4-4BAC-B533-1B4C8A5402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624" y="0"/>
            <a:ext cx="9700752" cy="6858000"/>
          </a:xfrm>
          <a:prstGeom prst="rect">
            <a:avLst/>
          </a:prstGeom>
        </p:spPr>
      </p:pic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292FD55-F4A9-40CE-8FFA-39F1926B1C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3E6C9-C875-4385-A771-1198220E025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315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83B8EAF4-64B8-4FDA-8F88-2270A670CA0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135361" y="3060228"/>
            <a:ext cx="7108922" cy="838199"/>
          </a:xfrm>
          <a:prstGeom prst="rect">
            <a:avLst/>
          </a:prstGeom>
        </p:spPr>
      </p:pic>
      <p:pic>
        <p:nvPicPr>
          <p:cNvPr id="8" name="Image 7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170EFB34-07B5-4E3E-8BFC-1D45300F5E5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338018" y="2268977"/>
            <a:ext cx="7702532" cy="1475514"/>
          </a:xfrm>
          <a:prstGeom prst="rect">
            <a:avLst/>
          </a:prstGeom>
        </p:spPr>
      </p:pic>
      <p:pic>
        <p:nvPicPr>
          <p:cNvPr id="10" name="Image 9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7684F1B7-5600-46A5-A4AE-81AECF0D01C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24451" y="3048945"/>
            <a:ext cx="7523410" cy="147551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B75D6E09-6BCE-4578-8DF2-2C534F18125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342" y="6519194"/>
            <a:ext cx="5568653" cy="447674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2C0C84A-B3DE-4E8A-9A58-F7EB596B2C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A55E2-CE0C-431E-960B-849880DFD953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E5CE1B1B-C2BC-4120-9F57-208F3F8CDC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149984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D27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5301AD03-AF93-4D9F-B163-CE5D5F86D75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624" y="0"/>
            <a:ext cx="9700752" cy="6858000"/>
          </a:xfrm>
          <a:prstGeom prst="rect">
            <a:avLst/>
          </a:prstGeom>
        </p:spPr>
      </p:pic>
      <p:pic>
        <p:nvPicPr>
          <p:cNvPr id="10" name="Image 9" descr="Une image contenant texte&#10;&#10;Description générée automatiquement">
            <a:extLst>
              <a:ext uri="{FF2B5EF4-FFF2-40B4-BE49-F238E27FC236}">
                <a16:creationId xmlns:a16="http://schemas.microsoft.com/office/drawing/2014/main" id="{25A62C86-3E5F-45C3-92C0-B3781353769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624" y="1952624"/>
            <a:ext cx="9642315" cy="275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544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adresseemail@mail.fr" TargetMode="External"/><Relationship Id="rId2" Type="http://schemas.openxmlformats.org/officeDocument/2006/relationships/hyperlink" Target="http://www.siteweb.f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mi.academique@technopolegrandpoitiers.com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97">
            <a:extLst>
              <a:ext uri="{FF2B5EF4-FFF2-40B4-BE49-F238E27FC236}">
                <a16:creationId xmlns:a16="http://schemas.microsoft.com/office/drawing/2014/main" id="{62E31C68-C370-4F42-8797-2F49F108CDD8}"/>
              </a:ext>
            </a:extLst>
          </p:cNvPr>
          <p:cNvSpPr txBox="1">
            <a:spLocks/>
          </p:cNvSpPr>
          <p:nvPr/>
        </p:nvSpPr>
        <p:spPr>
          <a:xfrm>
            <a:off x="1916097" y="5378232"/>
            <a:ext cx="8359805" cy="12980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" sz="4000" b="1" dirty="0">
                <a:solidFill>
                  <a:srgbClr val="EA8920"/>
                </a:solidFill>
              </a:rPr>
              <a:t>CANDIDATURE AMI ACADEMIQUE 2022</a:t>
            </a:r>
          </a:p>
        </p:txBody>
      </p:sp>
    </p:spTree>
    <p:extLst>
      <p:ext uri="{BB962C8B-B14F-4D97-AF65-F5344CB8AC3E}">
        <p14:creationId xmlns:p14="http://schemas.microsoft.com/office/powerpoint/2010/main" val="36464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65F299C3-2CAD-4D2C-9C76-4784ACB813D8}"/>
              </a:ext>
            </a:extLst>
          </p:cNvPr>
          <p:cNvSpPr txBox="1">
            <a:spLocks/>
          </p:cNvSpPr>
          <p:nvPr/>
        </p:nvSpPr>
        <p:spPr>
          <a:xfrm>
            <a:off x="6824312" y="1475968"/>
            <a:ext cx="4844498" cy="2233754"/>
          </a:xfrm>
          <a:prstGeom prst="rect">
            <a:avLst/>
          </a:prstGeom>
          <a:solidFill>
            <a:srgbClr val="F9B11F"/>
          </a:solidFill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fr-FR" sz="2133" dirty="0"/>
              <a:t> </a:t>
            </a:r>
            <a:r>
              <a:rPr lang="fr-FR" sz="2133" dirty="0">
                <a:solidFill>
                  <a:srgbClr val="2F265B"/>
                </a:solidFill>
                <a:latin typeface="Rubik Regular"/>
              </a:rPr>
              <a:t>&gt;</a:t>
            </a:r>
            <a:r>
              <a:rPr lang="fr-FR" sz="2133" dirty="0">
                <a:latin typeface="Rubik Regular"/>
              </a:rPr>
              <a:t> </a:t>
            </a:r>
            <a:r>
              <a:rPr lang="fr-FR" sz="1867" dirty="0">
                <a:solidFill>
                  <a:schemeClr val="bg1"/>
                </a:solidFill>
                <a:latin typeface="Rubik Regular"/>
              </a:rPr>
              <a:t>Avantages concurrentiels</a:t>
            </a:r>
          </a:p>
          <a:p>
            <a:pPr indent="0">
              <a:buNone/>
            </a:pPr>
            <a:r>
              <a:rPr lang="fr-FR" sz="1867" i="1" dirty="0">
                <a:solidFill>
                  <a:schemeClr val="bg1"/>
                </a:solidFill>
                <a:latin typeface="Rubik Regular"/>
              </a:rPr>
              <a:t>Expliquez</a:t>
            </a:r>
          </a:p>
          <a:p>
            <a:pPr indent="0">
              <a:buNone/>
            </a:pPr>
            <a:endParaRPr lang="fr-FR" sz="1867" dirty="0"/>
          </a:p>
        </p:txBody>
      </p:sp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05F1288D-24C1-440C-93C1-40073C9327F0}"/>
              </a:ext>
            </a:extLst>
          </p:cNvPr>
          <p:cNvSpPr txBox="1">
            <a:spLocks/>
          </p:cNvSpPr>
          <p:nvPr/>
        </p:nvSpPr>
        <p:spPr>
          <a:xfrm>
            <a:off x="1417852" y="1475968"/>
            <a:ext cx="4844528" cy="2233754"/>
          </a:xfrm>
          <a:prstGeom prst="rect">
            <a:avLst/>
          </a:prstGeom>
          <a:solidFill>
            <a:srgbClr val="2F265B"/>
          </a:solidFill>
          <a:ln>
            <a:solidFill>
              <a:srgbClr val="2F265B"/>
            </a:solidFill>
          </a:ln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fr-FR" sz="2133" dirty="0"/>
              <a:t> </a:t>
            </a:r>
            <a:r>
              <a:rPr lang="fr-FR" sz="2133" dirty="0">
                <a:solidFill>
                  <a:srgbClr val="EB9931"/>
                </a:solidFill>
                <a:latin typeface="Rubik Regular"/>
              </a:rPr>
              <a:t>&gt;</a:t>
            </a:r>
            <a:r>
              <a:rPr lang="fr-FR" sz="2133" dirty="0">
                <a:solidFill>
                  <a:schemeClr val="bg1"/>
                </a:solidFill>
                <a:latin typeface="Rubik Regular"/>
              </a:rPr>
              <a:t> </a:t>
            </a:r>
            <a:r>
              <a:rPr lang="fr-FR" sz="1867" dirty="0">
                <a:solidFill>
                  <a:schemeClr val="bg1"/>
                </a:solidFill>
                <a:latin typeface="Rubik Regular"/>
              </a:rPr>
              <a:t>Innovation</a:t>
            </a:r>
          </a:p>
          <a:p>
            <a:pPr indent="0">
              <a:buNone/>
            </a:pPr>
            <a:r>
              <a:rPr lang="fr-FR" sz="1867" i="1" dirty="0">
                <a:solidFill>
                  <a:schemeClr val="bg1"/>
                </a:solidFill>
                <a:latin typeface="Rubik Regular"/>
              </a:rPr>
              <a:t>Expliquez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71485CA3-20CB-4AAE-A4EB-F4763A6A5A66}"/>
              </a:ext>
            </a:extLst>
          </p:cNvPr>
          <p:cNvSpPr txBox="1">
            <a:spLocks/>
          </p:cNvSpPr>
          <p:nvPr/>
        </p:nvSpPr>
        <p:spPr>
          <a:xfrm>
            <a:off x="1184921" y="177968"/>
            <a:ext cx="9136349" cy="129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Nunito Sans"/>
              <a:buNone/>
              <a:defRPr sz="3200" b="0" i="0" u="none" strike="noStrike" kern="1200" cap="none">
                <a:solidFill>
                  <a:srgbClr val="252350"/>
                </a:solidFill>
                <a:latin typeface="Rubik Regular"/>
                <a:ea typeface="Rubik Regular"/>
                <a:cs typeface="Rubik Regular"/>
                <a:sym typeface="Nunito Sans"/>
              </a:defRPr>
            </a:lvl1pPr>
            <a:lvl2pPr lvl="1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r>
              <a:rPr lang="fr-FR" sz="3200" kern="0" dirty="0">
                <a:solidFill>
                  <a:srgbClr val="EB9931"/>
                </a:solidFill>
                <a:cs typeface="Rubik Light" charset="0"/>
                <a:sym typeface="Arial"/>
              </a:rPr>
              <a:t>&gt;</a:t>
            </a:r>
            <a:r>
              <a:rPr lang="fr-FR" sz="3200" kern="0" dirty="0">
                <a:solidFill>
                  <a:srgbClr val="EB9931"/>
                </a:solidFill>
                <a:latin typeface="Rubik Light" charset="0"/>
                <a:cs typeface="Rubik Light" charset="0"/>
                <a:sym typeface="Arial"/>
              </a:rPr>
              <a:t> </a:t>
            </a:r>
            <a:r>
              <a:rPr lang="fr-FR" kern="0" dirty="0">
                <a:solidFill>
                  <a:srgbClr val="EB9931"/>
                </a:solidFill>
                <a:latin typeface="Rubik Light" charset="0"/>
                <a:cs typeface="Rubik Light" charset="0"/>
                <a:sym typeface="Arial"/>
              </a:rPr>
              <a:t>6</a:t>
            </a:r>
            <a:r>
              <a:rPr lang="fr-FR" sz="3200" kern="0" dirty="0">
                <a:solidFill>
                  <a:srgbClr val="EB9931"/>
                </a:solidFill>
                <a:cs typeface="Rubik Light" charset="0"/>
                <a:sym typeface="Arial"/>
              </a:rPr>
              <a:t>. L’INNOVATION ET SES AVANTAGES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DD846AD-7EAB-4AF4-AC01-68E45E81F1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52A55E2-CE0C-431E-960B-849880DFD953}" type="slidenum">
              <a:rPr lang="fr-FR" smtClean="0"/>
              <a:t>10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3B53C55-24C6-46A1-930E-547292BB8D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Confidentiel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8821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8A98D6-18D3-462B-A60C-FBF3BB3C329A}"/>
              </a:ext>
            </a:extLst>
          </p:cNvPr>
          <p:cNvSpPr txBox="1">
            <a:spLocks/>
          </p:cNvSpPr>
          <p:nvPr/>
        </p:nvSpPr>
        <p:spPr>
          <a:xfrm>
            <a:off x="1206190" y="189988"/>
            <a:ext cx="10333769" cy="129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Nunito Sans"/>
              <a:buNone/>
              <a:defRPr sz="3200" b="0" i="0" u="none" strike="noStrike" kern="1200" cap="none">
                <a:solidFill>
                  <a:srgbClr val="252350"/>
                </a:solidFill>
                <a:latin typeface="Rubik Regular"/>
                <a:ea typeface="Rubik Regular"/>
                <a:cs typeface="Rubik Regular"/>
                <a:sym typeface="Nunito Sans"/>
              </a:defRPr>
            </a:lvl1pPr>
            <a:lvl2pPr lvl="1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r>
              <a:rPr lang="fr-FR" sz="3200" kern="0" dirty="0">
                <a:solidFill>
                  <a:srgbClr val="EB9931"/>
                </a:solidFill>
                <a:cs typeface="Rubik Light" charset="0"/>
                <a:sym typeface="Arial"/>
              </a:rPr>
              <a:t>&gt; 7. </a:t>
            </a:r>
            <a:r>
              <a:rPr lang="fr-FR" kern="0" dirty="0">
                <a:solidFill>
                  <a:srgbClr val="EB9931"/>
                </a:solidFill>
                <a:cs typeface="Rubik Light" charset="0"/>
                <a:sym typeface="Arial"/>
              </a:rPr>
              <a:t>ETAPES DU PROJET DEPUIS SON ORIGINE</a:t>
            </a:r>
            <a:endParaRPr lang="fr-FR" sz="3200" kern="0" dirty="0">
              <a:solidFill>
                <a:srgbClr val="EB9931"/>
              </a:solidFill>
              <a:cs typeface="Rubik Light" charset="0"/>
              <a:sym typeface="Arial"/>
            </a:endParaRPr>
          </a:p>
          <a:p>
            <a:r>
              <a:rPr lang="fr-FR" sz="3200" kern="0" dirty="0">
                <a:solidFill>
                  <a:srgbClr val="EB9931"/>
                </a:solidFill>
                <a:latin typeface="Rubik Light" charset="0"/>
                <a:cs typeface="Rubik Light" charset="0"/>
                <a:sym typeface="Arial"/>
              </a:rPr>
              <a:t> 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DC2AE27-77E6-4E79-A323-E33F285F37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52A55E2-CE0C-431E-960B-849880DFD953}" type="slidenum">
              <a:rPr lang="fr-FR" smtClean="0"/>
              <a:t>11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0E62F8-E857-4864-BCF6-9A6EF1F729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Confidentiel</a:t>
            </a:r>
            <a:endParaRPr lang="fr-FR" dirty="0"/>
          </a:p>
        </p:txBody>
      </p:sp>
      <p:graphicFrame>
        <p:nvGraphicFramePr>
          <p:cNvPr id="10" name="Tableau 10">
            <a:extLst>
              <a:ext uri="{FF2B5EF4-FFF2-40B4-BE49-F238E27FC236}">
                <a16:creationId xmlns:a16="http://schemas.microsoft.com/office/drawing/2014/main" id="{BA460397-E4D3-52DD-992E-D4BE4FACAE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151999"/>
              </p:ext>
            </p:extLst>
          </p:nvPr>
        </p:nvGraphicFramePr>
        <p:xfrm>
          <a:off x="1286256" y="2133938"/>
          <a:ext cx="10454640" cy="29440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42440">
                  <a:extLst>
                    <a:ext uri="{9D8B030D-6E8A-4147-A177-3AD203B41FA5}">
                      <a16:colId xmlns:a16="http://schemas.microsoft.com/office/drawing/2014/main" val="3437561470"/>
                    </a:ext>
                  </a:extLst>
                </a:gridCol>
                <a:gridCol w="1742440">
                  <a:extLst>
                    <a:ext uri="{9D8B030D-6E8A-4147-A177-3AD203B41FA5}">
                      <a16:colId xmlns:a16="http://schemas.microsoft.com/office/drawing/2014/main" val="3266642885"/>
                    </a:ext>
                  </a:extLst>
                </a:gridCol>
                <a:gridCol w="1742440">
                  <a:extLst>
                    <a:ext uri="{9D8B030D-6E8A-4147-A177-3AD203B41FA5}">
                      <a16:colId xmlns:a16="http://schemas.microsoft.com/office/drawing/2014/main" val="3302457687"/>
                    </a:ext>
                  </a:extLst>
                </a:gridCol>
                <a:gridCol w="1742440">
                  <a:extLst>
                    <a:ext uri="{9D8B030D-6E8A-4147-A177-3AD203B41FA5}">
                      <a16:colId xmlns:a16="http://schemas.microsoft.com/office/drawing/2014/main" val="2490443724"/>
                    </a:ext>
                  </a:extLst>
                </a:gridCol>
                <a:gridCol w="1742440">
                  <a:extLst>
                    <a:ext uri="{9D8B030D-6E8A-4147-A177-3AD203B41FA5}">
                      <a16:colId xmlns:a16="http://schemas.microsoft.com/office/drawing/2014/main" val="3723763682"/>
                    </a:ext>
                  </a:extLst>
                </a:gridCol>
                <a:gridCol w="1742440">
                  <a:extLst>
                    <a:ext uri="{9D8B030D-6E8A-4147-A177-3AD203B41FA5}">
                      <a16:colId xmlns:a16="http://schemas.microsoft.com/office/drawing/2014/main" val="2071477455"/>
                    </a:ext>
                  </a:extLst>
                </a:gridCol>
              </a:tblGrid>
              <a:tr h="5399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N-X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N+1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N+2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8999765"/>
                  </a:ext>
                </a:extLst>
              </a:tr>
              <a:tr h="5399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R&amp;D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(Synthèse des travaux réalisés)</a:t>
                      </a:r>
                      <a:endParaRPr lang="fr-FR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1521047"/>
                  </a:ext>
                </a:extLst>
              </a:tr>
              <a:tr h="9320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Preuve de concept </a:t>
                      </a:r>
                      <a:r>
                        <a:rPr lang="fr-FR" sz="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(Résultats des travaux réalisés)</a:t>
                      </a:r>
                      <a:endParaRPr lang="fr-FR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7270640"/>
                  </a:ext>
                </a:extLst>
              </a:tr>
              <a:tr h="9320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Collaborations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(Partenaires industriels ou académiques)</a:t>
                      </a:r>
                      <a:endParaRPr lang="fr-FR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2150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223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EDEBF7-A195-4B29-85B0-19D58F1CFBAA}"/>
              </a:ext>
            </a:extLst>
          </p:cNvPr>
          <p:cNvSpPr txBox="1">
            <a:spLocks/>
          </p:cNvSpPr>
          <p:nvPr/>
        </p:nvSpPr>
        <p:spPr>
          <a:xfrm>
            <a:off x="1223271" y="177574"/>
            <a:ext cx="8955776" cy="129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Nunito Sans"/>
              <a:buNone/>
              <a:defRPr sz="3200" b="0" i="0" u="none" strike="noStrike" kern="1200" cap="none">
                <a:solidFill>
                  <a:srgbClr val="252350"/>
                </a:solidFill>
                <a:latin typeface="Rubik Regular"/>
                <a:ea typeface="Rubik Regular"/>
                <a:cs typeface="Rubik Regular"/>
                <a:sym typeface="Nunito Sans"/>
              </a:defRPr>
            </a:lvl1pPr>
            <a:lvl2pPr lvl="1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r>
              <a:rPr lang="fr-FR" sz="3200" kern="0" dirty="0">
                <a:solidFill>
                  <a:srgbClr val="EB9931"/>
                </a:solidFill>
                <a:cs typeface="Rubik Light" charset="0"/>
                <a:sym typeface="Arial"/>
              </a:rPr>
              <a:t>&gt; 8. PROGRAMME DE R&amp;D</a:t>
            </a:r>
          </a:p>
          <a:p>
            <a:r>
              <a:rPr lang="fr-FR" sz="3200" kern="0" dirty="0">
                <a:solidFill>
                  <a:srgbClr val="EB9931"/>
                </a:solidFill>
                <a:latin typeface="Rubik Light" charset="0"/>
                <a:cs typeface="Rubik Light" charset="0"/>
                <a:sym typeface="Arial"/>
              </a:rPr>
              <a:t> </a:t>
            </a:r>
            <a:endParaRPr lang="fr-FR" dirty="0"/>
          </a:p>
        </p:txBody>
      </p:sp>
      <p:sp>
        <p:nvSpPr>
          <p:cNvPr id="3" name="Shape 322">
            <a:extLst>
              <a:ext uri="{FF2B5EF4-FFF2-40B4-BE49-F238E27FC236}">
                <a16:creationId xmlns:a16="http://schemas.microsoft.com/office/drawing/2014/main" id="{86C3F73C-D46C-49D2-87A7-5FA837AAD86B}"/>
              </a:ext>
            </a:extLst>
          </p:cNvPr>
          <p:cNvSpPr txBox="1">
            <a:spLocks/>
          </p:cNvSpPr>
          <p:nvPr/>
        </p:nvSpPr>
        <p:spPr>
          <a:xfrm>
            <a:off x="1412544" y="1187591"/>
            <a:ext cx="7461600" cy="2809833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fr" sz="1600" dirty="0">
                <a:solidFill>
                  <a:srgbClr val="4A3D6D"/>
                </a:solidFill>
                <a:latin typeface="Rubik Regular"/>
              </a:rPr>
              <a:t>Les étapes de développement </a:t>
            </a:r>
            <a:r>
              <a:rPr lang="fr-FR" sz="1600" dirty="0">
                <a:solidFill>
                  <a:srgbClr val="4A3D6D"/>
                </a:solidFill>
                <a:latin typeface="Rubik Regular"/>
              </a:rPr>
              <a:t>et les dates futures estimées</a:t>
            </a:r>
            <a:r>
              <a:rPr lang="fr" sz="1600" dirty="0">
                <a:solidFill>
                  <a:srgbClr val="4A3D6D"/>
                </a:solidFill>
                <a:latin typeface="Rubik Regular"/>
              </a:rPr>
              <a:t> :</a:t>
            </a:r>
          </a:p>
          <a:p>
            <a:pPr>
              <a:spcBef>
                <a:spcPts val="0"/>
              </a:spcBef>
              <a:buNone/>
            </a:pPr>
            <a:endParaRPr lang="fr" sz="1600" dirty="0"/>
          </a:p>
          <a:p>
            <a:pPr marL="609585" indent="-406390">
              <a:spcBef>
                <a:spcPts val="0"/>
              </a:spcBef>
              <a:spcAft>
                <a:spcPts val="1333"/>
              </a:spcAft>
              <a:buSzPct val="100000"/>
            </a:pPr>
            <a:r>
              <a:rPr lang="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tape</a:t>
            </a:r>
            <a:r>
              <a:rPr lang="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</a:t>
            </a:r>
          </a:p>
          <a:p>
            <a:pPr marL="609585" indent="-406390">
              <a:spcBef>
                <a:spcPts val="0"/>
              </a:spcBef>
              <a:spcAft>
                <a:spcPts val="1333"/>
              </a:spcAft>
              <a:buClr>
                <a:schemeClr val="lt2"/>
              </a:buClr>
              <a:buSzPct val="100000"/>
            </a:pPr>
            <a:r>
              <a:rPr lang="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tape</a:t>
            </a:r>
            <a:r>
              <a:rPr lang="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</a:t>
            </a:r>
          </a:p>
          <a:p>
            <a:pPr marL="609585" indent="-406390">
              <a:spcBef>
                <a:spcPts val="0"/>
              </a:spcBef>
              <a:spcAft>
                <a:spcPts val="1333"/>
              </a:spcAft>
              <a:buClr>
                <a:schemeClr val="lt2"/>
              </a:buClr>
              <a:buSzPct val="100000"/>
            </a:pPr>
            <a:r>
              <a:rPr lang="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tape</a:t>
            </a:r>
            <a:r>
              <a:rPr lang="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</a:t>
            </a:r>
          </a:p>
        </p:txBody>
      </p:sp>
      <p:sp>
        <p:nvSpPr>
          <p:cNvPr id="4" name="Shape 322">
            <a:extLst>
              <a:ext uri="{FF2B5EF4-FFF2-40B4-BE49-F238E27FC236}">
                <a16:creationId xmlns:a16="http://schemas.microsoft.com/office/drawing/2014/main" id="{ADF0847D-2FBD-4F9A-9E1B-DFC58242267F}"/>
              </a:ext>
            </a:extLst>
          </p:cNvPr>
          <p:cNvSpPr txBox="1">
            <a:spLocks/>
          </p:cNvSpPr>
          <p:nvPr/>
        </p:nvSpPr>
        <p:spPr>
          <a:xfrm>
            <a:off x="1505896" y="4199956"/>
            <a:ext cx="7461600" cy="2058077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fr-FR" sz="1600" dirty="0">
                <a:solidFill>
                  <a:srgbClr val="4A3D6D"/>
                </a:solidFill>
                <a:latin typeface="Rubik Regular"/>
              </a:rPr>
              <a:t>Partenaires </a:t>
            </a:r>
            <a:r>
              <a:rPr lang="fr" sz="1600" dirty="0">
                <a:solidFill>
                  <a:srgbClr val="4A3D6D"/>
                </a:solidFill>
                <a:latin typeface="Rubik Regular"/>
              </a:rPr>
              <a:t>:</a:t>
            </a:r>
          </a:p>
          <a:p>
            <a:pPr>
              <a:spcBef>
                <a:spcPts val="0"/>
              </a:spcBef>
              <a:buNone/>
            </a:pPr>
            <a:endParaRPr lang="fr" sz="1600" dirty="0"/>
          </a:p>
          <a:p>
            <a:pPr marL="609585" indent="-406390">
              <a:spcBef>
                <a:spcPts val="0"/>
              </a:spcBef>
              <a:spcAft>
                <a:spcPts val="1333"/>
              </a:spcAft>
              <a:buSzPct val="100000"/>
            </a:pPr>
            <a:r>
              <a:rPr lang="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Partenaire 1</a:t>
            </a:r>
          </a:p>
          <a:p>
            <a:pPr marL="609585" indent="-406390">
              <a:spcBef>
                <a:spcPts val="0"/>
              </a:spcBef>
              <a:spcAft>
                <a:spcPts val="1333"/>
              </a:spcAft>
              <a:buClr>
                <a:schemeClr val="lt2"/>
              </a:buClr>
              <a:buSzPct val="100000"/>
            </a:pPr>
            <a:r>
              <a:rPr lang="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Partenaire 2</a:t>
            </a:r>
          </a:p>
          <a:p>
            <a:pPr marL="609585" indent="-406390">
              <a:spcBef>
                <a:spcPts val="0"/>
              </a:spcBef>
              <a:spcAft>
                <a:spcPts val="1333"/>
              </a:spcAft>
              <a:buClr>
                <a:schemeClr val="lt2"/>
              </a:buClr>
              <a:buSzPct val="100000"/>
            </a:pPr>
            <a:r>
              <a:rPr lang="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Partenaire 3</a:t>
            </a:r>
          </a:p>
        </p:txBody>
      </p:sp>
      <p:cxnSp>
        <p:nvCxnSpPr>
          <p:cNvPr id="8" name="Shape 327">
            <a:extLst>
              <a:ext uri="{FF2B5EF4-FFF2-40B4-BE49-F238E27FC236}">
                <a16:creationId xmlns:a16="http://schemas.microsoft.com/office/drawing/2014/main" id="{F5351A9C-9226-4F41-9B96-A738830C82DB}"/>
              </a:ext>
            </a:extLst>
          </p:cNvPr>
          <p:cNvCxnSpPr/>
          <p:nvPr/>
        </p:nvCxnSpPr>
        <p:spPr>
          <a:xfrm>
            <a:off x="7543325" y="3997424"/>
            <a:ext cx="1305154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oval" w="med" len="med"/>
            <a:tailEnd type="triangle" w="med" len="med"/>
          </a:ln>
        </p:spPr>
      </p:cxnSp>
      <p:cxnSp>
        <p:nvCxnSpPr>
          <p:cNvPr id="9" name="Shape 328">
            <a:extLst>
              <a:ext uri="{FF2B5EF4-FFF2-40B4-BE49-F238E27FC236}">
                <a16:creationId xmlns:a16="http://schemas.microsoft.com/office/drawing/2014/main" id="{4E26F1FE-8FCA-4227-9E5D-A38D8C9EF072}"/>
              </a:ext>
            </a:extLst>
          </p:cNvPr>
          <p:cNvCxnSpPr/>
          <p:nvPr/>
        </p:nvCxnSpPr>
        <p:spPr>
          <a:xfrm>
            <a:off x="9362900" y="3997424"/>
            <a:ext cx="1327079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oval" w="med" len="med"/>
            <a:tailEnd type="triangle" w="med" len="med"/>
          </a:ln>
        </p:spPr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CC7AE9A8-8B5D-4C17-A7A0-A278E4B8E0E8}"/>
              </a:ext>
            </a:extLst>
          </p:cNvPr>
          <p:cNvSpPr txBox="1"/>
          <p:nvPr/>
        </p:nvSpPr>
        <p:spPr>
          <a:xfrm>
            <a:off x="6689479" y="3608806"/>
            <a:ext cx="1103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ÉTAPE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1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906914A-F357-4189-A9ED-21B5A49216B3}"/>
              </a:ext>
            </a:extLst>
          </p:cNvPr>
          <p:cNvSpPr txBox="1"/>
          <p:nvPr/>
        </p:nvSpPr>
        <p:spPr>
          <a:xfrm>
            <a:off x="8532566" y="3608806"/>
            <a:ext cx="1103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ÉTAPE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2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B6B564-D443-4F5F-AFBE-3A4069E502E5}"/>
              </a:ext>
            </a:extLst>
          </p:cNvPr>
          <p:cNvSpPr txBox="1"/>
          <p:nvPr/>
        </p:nvSpPr>
        <p:spPr>
          <a:xfrm>
            <a:off x="10335966" y="3608806"/>
            <a:ext cx="1103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ÉTAPE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3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3" name="Espace réservé du numéro de diapositive 12">
            <a:extLst>
              <a:ext uri="{FF2B5EF4-FFF2-40B4-BE49-F238E27FC236}">
                <a16:creationId xmlns:a16="http://schemas.microsoft.com/office/drawing/2014/main" id="{579E8F8F-5CBA-4F81-9475-8CE0B3410E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52A55E2-CE0C-431E-960B-849880DFD953}" type="slidenum">
              <a:rPr lang="fr-FR" smtClean="0"/>
              <a:t>12</a:t>
            </a:fld>
            <a:endParaRPr lang="fr-FR" dirty="0"/>
          </a:p>
        </p:txBody>
      </p:sp>
      <p:sp>
        <p:nvSpPr>
          <p:cNvPr id="14" name="Espace réservé du pied de page 13">
            <a:extLst>
              <a:ext uri="{FF2B5EF4-FFF2-40B4-BE49-F238E27FC236}">
                <a16:creationId xmlns:a16="http://schemas.microsoft.com/office/drawing/2014/main" id="{8EEEE125-0A50-4FA0-87A6-68041A2747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Confidentiel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668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35">
            <a:extLst>
              <a:ext uri="{FF2B5EF4-FFF2-40B4-BE49-F238E27FC236}">
                <a16:creationId xmlns:a16="http://schemas.microsoft.com/office/drawing/2014/main" id="{49E91CEF-CC64-4E94-9D46-B38F2C1F5998}"/>
              </a:ext>
            </a:extLst>
          </p:cNvPr>
          <p:cNvSpPr txBox="1">
            <a:spLocks/>
          </p:cNvSpPr>
          <p:nvPr/>
        </p:nvSpPr>
        <p:spPr>
          <a:xfrm>
            <a:off x="1707118" y="3023733"/>
            <a:ext cx="2759312" cy="313601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609585">
              <a:spcBef>
                <a:spcPts val="0"/>
              </a:spcBef>
              <a:buNone/>
            </a:pPr>
            <a:r>
              <a:rPr lang="fr" sz="1467" dirty="0">
                <a:solidFill>
                  <a:prstClr val="black">
                    <a:lumMod val="65000"/>
                    <a:lumOff val="35000"/>
                  </a:prstClr>
                </a:solidFill>
                <a:latin typeface="Rubik Regular"/>
                <a:cs typeface="Rubik Regular"/>
                <a:sym typeface="Arial"/>
              </a:rPr>
              <a:t>Décrivez l’activité de l’acteur.</a:t>
            </a:r>
          </a:p>
          <a:p>
            <a:pPr marL="457189" indent="-457189" defTabSz="609585">
              <a:spcBef>
                <a:spcPts val="0"/>
              </a:spcBef>
              <a:buNone/>
            </a:pPr>
            <a:endParaRPr lang="fr" sz="1467" dirty="0">
              <a:solidFill>
                <a:prstClr val="black"/>
              </a:solidFill>
              <a:latin typeface="Rubik Regular"/>
              <a:cs typeface="Rubik Regular"/>
              <a:sym typeface="Arial"/>
            </a:endParaRPr>
          </a:p>
          <a:p>
            <a:pPr marL="457189" indent="-457189" defTabSz="609585">
              <a:spcBef>
                <a:spcPts val="0"/>
              </a:spcBef>
              <a:buClr>
                <a:prstClr val="black"/>
              </a:buClr>
              <a:buSzPct val="122222"/>
              <a:buNone/>
            </a:pPr>
            <a:r>
              <a:rPr lang="fr" sz="1467" dirty="0">
                <a:solidFill>
                  <a:srgbClr val="1F497D"/>
                </a:solidFill>
                <a:latin typeface="Rubik Regular"/>
                <a:cs typeface="Rubik Regular"/>
                <a:sym typeface="Arial"/>
              </a:rPr>
              <a:t>Site web :</a:t>
            </a:r>
            <a:endParaRPr lang="fr" sz="1467" dirty="0">
              <a:solidFill>
                <a:prstClr val="black"/>
              </a:solidFill>
              <a:latin typeface="Rubik Regular"/>
              <a:cs typeface="Rubik Regular"/>
              <a:sym typeface="Arial"/>
            </a:endParaRPr>
          </a:p>
        </p:txBody>
      </p:sp>
      <p:grpSp>
        <p:nvGrpSpPr>
          <p:cNvPr id="3" name="Shape 439">
            <a:extLst>
              <a:ext uri="{FF2B5EF4-FFF2-40B4-BE49-F238E27FC236}">
                <a16:creationId xmlns:a16="http://schemas.microsoft.com/office/drawing/2014/main" id="{3E2BAD2F-F7A7-49BB-83AE-ECC6BA7FC99B}"/>
              </a:ext>
            </a:extLst>
          </p:cNvPr>
          <p:cNvGrpSpPr/>
          <p:nvPr/>
        </p:nvGrpSpPr>
        <p:grpSpPr>
          <a:xfrm>
            <a:off x="2508118" y="2092127"/>
            <a:ext cx="578656" cy="563639"/>
            <a:chOff x="5916675" y="927975"/>
            <a:chExt cx="516350" cy="502950"/>
          </a:xfrm>
          <a:solidFill>
            <a:schemeClr val="accent5"/>
          </a:solidFill>
        </p:grpSpPr>
        <p:sp>
          <p:nvSpPr>
            <p:cNvPr id="4" name="Shape 440">
              <a:extLst>
                <a:ext uri="{FF2B5EF4-FFF2-40B4-BE49-F238E27FC236}">
                  <a16:creationId xmlns:a16="http://schemas.microsoft.com/office/drawing/2014/main" id="{811AC3C2-02D4-4B51-AD62-97A78478014A}"/>
                </a:ext>
              </a:extLst>
            </p:cNvPr>
            <p:cNvSpPr/>
            <p:nvPr/>
          </p:nvSpPr>
          <p:spPr>
            <a:xfrm>
              <a:off x="5916675" y="927975"/>
              <a:ext cx="516350" cy="502950"/>
            </a:xfrm>
            <a:custGeom>
              <a:avLst/>
              <a:gdLst/>
              <a:ahLst/>
              <a:cxnLst/>
              <a:rect l="0" t="0" r="0" b="0"/>
              <a:pathLst>
                <a:path w="20654" h="20118" fill="none" extrusionOk="0">
                  <a:moveTo>
                    <a:pt x="20654" y="10059"/>
                  </a:moveTo>
                  <a:lnTo>
                    <a:pt x="18486" y="8183"/>
                  </a:lnTo>
                  <a:lnTo>
                    <a:pt x="19631" y="5577"/>
                  </a:lnTo>
                  <a:lnTo>
                    <a:pt x="16879" y="4847"/>
                  </a:lnTo>
                  <a:lnTo>
                    <a:pt x="16757" y="1997"/>
                  </a:lnTo>
                  <a:lnTo>
                    <a:pt x="13956" y="2509"/>
                  </a:lnTo>
                  <a:lnTo>
                    <a:pt x="12616" y="0"/>
                  </a:lnTo>
                  <a:lnTo>
                    <a:pt x="10327" y="1681"/>
                  </a:lnTo>
                  <a:lnTo>
                    <a:pt x="8038" y="0"/>
                  </a:lnTo>
                  <a:lnTo>
                    <a:pt x="6698" y="2509"/>
                  </a:lnTo>
                  <a:lnTo>
                    <a:pt x="3897" y="1997"/>
                  </a:lnTo>
                  <a:lnTo>
                    <a:pt x="3776" y="4847"/>
                  </a:lnTo>
                  <a:lnTo>
                    <a:pt x="1023" y="5577"/>
                  </a:lnTo>
                  <a:lnTo>
                    <a:pt x="2168" y="8183"/>
                  </a:lnTo>
                  <a:lnTo>
                    <a:pt x="1" y="10059"/>
                  </a:lnTo>
                  <a:lnTo>
                    <a:pt x="2168" y="11934"/>
                  </a:lnTo>
                  <a:lnTo>
                    <a:pt x="1023" y="14540"/>
                  </a:lnTo>
                  <a:lnTo>
                    <a:pt x="3776" y="15271"/>
                  </a:lnTo>
                  <a:lnTo>
                    <a:pt x="3897" y="18120"/>
                  </a:lnTo>
                  <a:lnTo>
                    <a:pt x="6698" y="17609"/>
                  </a:lnTo>
                  <a:lnTo>
                    <a:pt x="8038" y="20117"/>
                  </a:lnTo>
                  <a:lnTo>
                    <a:pt x="10327" y="18437"/>
                  </a:lnTo>
                  <a:lnTo>
                    <a:pt x="12616" y="20117"/>
                  </a:lnTo>
                  <a:lnTo>
                    <a:pt x="13956" y="17609"/>
                  </a:lnTo>
                  <a:lnTo>
                    <a:pt x="16757" y="18120"/>
                  </a:lnTo>
                  <a:lnTo>
                    <a:pt x="16879" y="15271"/>
                  </a:lnTo>
                  <a:lnTo>
                    <a:pt x="19631" y="14540"/>
                  </a:lnTo>
                  <a:lnTo>
                    <a:pt x="18486" y="11934"/>
                  </a:lnTo>
                  <a:lnTo>
                    <a:pt x="20654" y="10059"/>
                  </a:lnTo>
                  <a:close/>
                </a:path>
              </a:pathLst>
            </a:custGeom>
            <a:grpFill/>
            <a:ln w="12175" cap="rnd" cmpd="sng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21900" tIns="121900" rIns="121900" bIns="121900" anchor="ctr" anchorCtr="0">
              <a:noAutofit/>
            </a:bodyPr>
            <a:lstStyle/>
            <a:p>
              <a:pPr defTabSz="1219170"/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" name="Shape 441">
              <a:extLst>
                <a:ext uri="{FF2B5EF4-FFF2-40B4-BE49-F238E27FC236}">
                  <a16:creationId xmlns:a16="http://schemas.microsoft.com/office/drawing/2014/main" id="{60699D30-BA49-43FF-91E0-D0934E294AD7}"/>
                </a:ext>
              </a:extLst>
            </p:cNvPr>
            <p:cNvSpPr/>
            <p:nvPr/>
          </p:nvSpPr>
          <p:spPr>
            <a:xfrm>
              <a:off x="6006800" y="1011375"/>
              <a:ext cx="336125" cy="336125"/>
            </a:xfrm>
            <a:custGeom>
              <a:avLst/>
              <a:gdLst/>
              <a:ahLst/>
              <a:cxnLst/>
              <a:rect l="0" t="0" r="0" b="0"/>
              <a:pathLst>
                <a:path w="13445" h="13445" fill="none" extrusionOk="0">
                  <a:moveTo>
                    <a:pt x="6722" y="13445"/>
                  </a:moveTo>
                  <a:lnTo>
                    <a:pt x="6722" y="13445"/>
                  </a:lnTo>
                  <a:lnTo>
                    <a:pt x="6381" y="13420"/>
                  </a:lnTo>
                  <a:lnTo>
                    <a:pt x="6040" y="13396"/>
                  </a:lnTo>
                  <a:lnTo>
                    <a:pt x="5699" y="13347"/>
                  </a:lnTo>
                  <a:lnTo>
                    <a:pt x="5383" y="13299"/>
                  </a:lnTo>
                  <a:lnTo>
                    <a:pt x="5042" y="13226"/>
                  </a:lnTo>
                  <a:lnTo>
                    <a:pt x="4725" y="13128"/>
                  </a:lnTo>
                  <a:lnTo>
                    <a:pt x="4408" y="13031"/>
                  </a:lnTo>
                  <a:lnTo>
                    <a:pt x="4116" y="12909"/>
                  </a:lnTo>
                  <a:lnTo>
                    <a:pt x="3824" y="12763"/>
                  </a:lnTo>
                  <a:lnTo>
                    <a:pt x="3532" y="12617"/>
                  </a:lnTo>
                  <a:lnTo>
                    <a:pt x="3239" y="12471"/>
                  </a:lnTo>
                  <a:lnTo>
                    <a:pt x="2971" y="12276"/>
                  </a:lnTo>
                  <a:lnTo>
                    <a:pt x="2703" y="12105"/>
                  </a:lnTo>
                  <a:lnTo>
                    <a:pt x="2460" y="11910"/>
                  </a:lnTo>
                  <a:lnTo>
                    <a:pt x="2216" y="11691"/>
                  </a:lnTo>
                  <a:lnTo>
                    <a:pt x="1973" y="11472"/>
                  </a:lnTo>
                  <a:lnTo>
                    <a:pt x="1754" y="11228"/>
                  </a:lnTo>
                  <a:lnTo>
                    <a:pt x="1534" y="10985"/>
                  </a:lnTo>
                  <a:lnTo>
                    <a:pt x="1340" y="10741"/>
                  </a:lnTo>
                  <a:lnTo>
                    <a:pt x="1169" y="10473"/>
                  </a:lnTo>
                  <a:lnTo>
                    <a:pt x="974" y="10206"/>
                  </a:lnTo>
                  <a:lnTo>
                    <a:pt x="828" y="9913"/>
                  </a:lnTo>
                  <a:lnTo>
                    <a:pt x="682" y="9621"/>
                  </a:lnTo>
                  <a:lnTo>
                    <a:pt x="536" y="9329"/>
                  </a:lnTo>
                  <a:lnTo>
                    <a:pt x="414" y="9036"/>
                  </a:lnTo>
                  <a:lnTo>
                    <a:pt x="317" y="8720"/>
                  </a:lnTo>
                  <a:lnTo>
                    <a:pt x="219" y="8403"/>
                  </a:lnTo>
                  <a:lnTo>
                    <a:pt x="146" y="8062"/>
                  </a:lnTo>
                  <a:lnTo>
                    <a:pt x="98" y="7746"/>
                  </a:lnTo>
                  <a:lnTo>
                    <a:pt x="49" y="7405"/>
                  </a:lnTo>
                  <a:lnTo>
                    <a:pt x="24" y="7064"/>
                  </a:lnTo>
                  <a:lnTo>
                    <a:pt x="0" y="6723"/>
                  </a:lnTo>
                  <a:lnTo>
                    <a:pt x="0" y="6723"/>
                  </a:lnTo>
                  <a:lnTo>
                    <a:pt x="24" y="6382"/>
                  </a:lnTo>
                  <a:lnTo>
                    <a:pt x="49" y="6041"/>
                  </a:lnTo>
                  <a:lnTo>
                    <a:pt x="98" y="5700"/>
                  </a:lnTo>
                  <a:lnTo>
                    <a:pt x="146" y="5383"/>
                  </a:lnTo>
                  <a:lnTo>
                    <a:pt x="219" y="5042"/>
                  </a:lnTo>
                  <a:lnTo>
                    <a:pt x="317" y="4726"/>
                  </a:lnTo>
                  <a:lnTo>
                    <a:pt x="414" y="4409"/>
                  </a:lnTo>
                  <a:lnTo>
                    <a:pt x="536" y="4117"/>
                  </a:lnTo>
                  <a:lnTo>
                    <a:pt x="682" y="3825"/>
                  </a:lnTo>
                  <a:lnTo>
                    <a:pt x="828" y="3532"/>
                  </a:lnTo>
                  <a:lnTo>
                    <a:pt x="974" y="3240"/>
                  </a:lnTo>
                  <a:lnTo>
                    <a:pt x="1169" y="2972"/>
                  </a:lnTo>
                  <a:lnTo>
                    <a:pt x="1340" y="2704"/>
                  </a:lnTo>
                  <a:lnTo>
                    <a:pt x="1534" y="2461"/>
                  </a:lnTo>
                  <a:lnTo>
                    <a:pt x="1754" y="2217"/>
                  </a:lnTo>
                  <a:lnTo>
                    <a:pt x="1973" y="1974"/>
                  </a:lnTo>
                  <a:lnTo>
                    <a:pt x="2216" y="1754"/>
                  </a:lnTo>
                  <a:lnTo>
                    <a:pt x="2460" y="1535"/>
                  </a:lnTo>
                  <a:lnTo>
                    <a:pt x="2703" y="1340"/>
                  </a:lnTo>
                  <a:lnTo>
                    <a:pt x="2971" y="1170"/>
                  </a:lnTo>
                  <a:lnTo>
                    <a:pt x="3239" y="975"/>
                  </a:lnTo>
                  <a:lnTo>
                    <a:pt x="3532" y="829"/>
                  </a:lnTo>
                  <a:lnTo>
                    <a:pt x="3824" y="683"/>
                  </a:lnTo>
                  <a:lnTo>
                    <a:pt x="4116" y="537"/>
                  </a:lnTo>
                  <a:lnTo>
                    <a:pt x="4408" y="415"/>
                  </a:lnTo>
                  <a:lnTo>
                    <a:pt x="4725" y="317"/>
                  </a:lnTo>
                  <a:lnTo>
                    <a:pt x="5042" y="220"/>
                  </a:lnTo>
                  <a:lnTo>
                    <a:pt x="5383" y="147"/>
                  </a:lnTo>
                  <a:lnTo>
                    <a:pt x="5699" y="98"/>
                  </a:lnTo>
                  <a:lnTo>
                    <a:pt x="6040" y="49"/>
                  </a:lnTo>
                  <a:lnTo>
                    <a:pt x="6381" y="25"/>
                  </a:lnTo>
                  <a:lnTo>
                    <a:pt x="6722" y="1"/>
                  </a:lnTo>
                  <a:lnTo>
                    <a:pt x="6722" y="1"/>
                  </a:lnTo>
                  <a:lnTo>
                    <a:pt x="7063" y="25"/>
                  </a:lnTo>
                  <a:lnTo>
                    <a:pt x="7404" y="49"/>
                  </a:lnTo>
                  <a:lnTo>
                    <a:pt x="7745" y="98"/>
                  </a:lnTo>
                  <a:lnTo>
                    <a:pt x="8062" y="147"/>
                  </a:lnTo>
                  <a:lnTo>
                    <a:pt x="8403" y="220"/>
                  </a:lnTo>
                  <a:lnTo>
                    <a:pt x="8719" y="317"/>
                  </a:lnTo>
                  <a:lnTo>
                    <a:pt x="9036" y="415"/>
                  </a:lnTo>
                  <a:lnTo>
                    <a:pt x="9328" y="537"/>
                  </a:lnTo>
                  <a:lnTo>
                    <a:pt x="9620" y="683"/>
                  </a:lnTo>
                  <a:lnTo>
                    <a:pt x="9913" y="829"/>
                  </a:lnTo>
                  <a:lnTo>
                    <a:pt x="10205" y="975"/>
                  </a:lnTo>
                  <a:lnTo>
                    <a:pt x="10473" y="1170"/>
                  </a:lnTo>
                  <a:lnTo>
                    <a:pt x="10741" y="1340"/>
                  </a:lnTo>
                  <a:lnTo>
                    <a:pt x="10984" y="1535"/>
                  </a:lnTo>
                  <a:lnTo>
                    <a:pt x="11228" y="1754"/>
                  </a:lnTo>
                  <a:lnTo>
                    <a:pt x="11471" y="1974"/>
                  </a:lnTo>
                  <a:lnTo>
                    <a:pt x="11690" y="2217"/>
                  </a:lnTo>
                  <a:lnTo>
                    <a:pt x="11910" y="2461"/>
                  </a:lnTo>
                  <a:lnTo>
                    <a:pt x="12105" y="2704"/>
                  </a:lnTo>
                  <a:lnTo>
                    <a:pt x="12275" y="2972"/>
                  </a:lnTo>
                  <a:lnTo>
                    <a:pt x="12470" y="3240"/>
                  </a:lnTo>
                  <a:lnTo>
                    <a:pt x="12616" y="3532"/>
                  </a:lnTo>
                  <a:lnTo>
                    <a:pt x="12762" y="3825"/>
                  </a:lnTo>
                  <a:lnTo>
                    <a:pt x="12908" y="4117"/>
                  </a:lnTo>
                  <a:lnTo>
                    <a:pt x="13030" y="4409"/>
                  </a:lnTo>
                  <a:lnTo>
                    <a:pt x="13127" y="4726"/>
                  </a:lnTo>
                  <a:lnTo>
                    <a:pt x="13225" y="5042"/>
                  </a:lnTo>
                  <a:lnTo>
                    <a:pt x="13298" y="5383"/>
                  </a:lnTo>
                  <a:lnTo>
                    <a:pt x="13347" y="5700"/>
                  </a:lnTo>
                  <a:lnTo>
                    <a:pt x="13395" y="6041"/>
                  </a:lnTo>
                  <a:lnTo>
                    <a:pt x="13420" y="6382"/>
                  </a:lnTo>
                  <a:lnTo>
                    <a:pt x="13444" y="6723"/>
                  </a:lnTo>
                  <a:lnTo>
                    <a:pt x="13444" y="6723"/>
                  </a:lnTo>
                  <a:lnTo>
                    <a:pt x="13420" y="7064"/>
                  </a:lnTo>
                  <a:lnTo>
                    <a:pt x="13395" y="7405"/>
                  </a:lnTo>
                  <a:lnTo>
                    <a:pt x="13347" y="7746"/>
                  </a:lnTo>
                  <a:lnTo>
                    <a:pt x="13298" y="8062"/>
                  </a:lnTo>
                  <a:lnTo>
                    <a:pt x="13225" y="8403"/>
                  </a:lnTo>
                  <a:lnTo>
                    <a:pt x="13127" y="8720"/>
                  </a:lnTo>
                  <a:lnTo>
                    <a:pt x="13030" y="9036"/>
                  </a:lnTo>
                  <a:lnTo>
                    <a:pt x="12908" y="9329"/>
                  </a:lnTo>
                  <a:lnTo>
                    <a:pt x="12762" y="9621"/>
                  </a:lnTo>
                  <a:lnTo>
                    <a:pt x="12616" y="9913"/>
                  </a:lnTo>
                  <a:lnTo>
                    <a:pt x="12470" y="10206"/>
                  </a:lnTo>
                  <a:lnTo>
                    <a:pt x="12275" y="10473"/>
                  </a:lnTo>
                  <a:lnTo>
                    <a:pt x="12105" y="10741"/>
                  </a:lnTo>
                  <a:lnTo>
                    <a:pt x="11910" y="10985"/>
                  </a:lnTo>
                  <a:lnTo>
                    <a:pt x="11690" y="11228"/>
                  </a:lnTo>
                  <a:lnTo>
                    <a:pt x="11471" y="11472"/>
                  </a:lnTo>
                  <a:lnTo>
                    <a:pt x="11228" y="11691"/>
                  </a:lnTo>
                  <a:lnTo>
                    <a:pt x="10984" y="11910"/>
                  </a:lnTo>
                  <a:lnTo>
                    <a:pt x="10741" y="12105"/>
                  </a:lnTo>
                  <a:lnTo>
                    <a:pt x="10473" y="12276"/>
                  </a:lnTo>
                  <a:lnTo>
                    <a:pt x="10205" y="12471"/>
                  </a:lnTo>
                  <a:lnTo>
                    <a:pt x="9913" y="12617"/>
                  </a:lnTo>
                  <a:lnTo>
                    <a:pt x="9620" y="12763"/>
                  </a:lnTo>
                  <a:lnTo>
                    <a:pt x="9328" y="12909"/>
                  </a:lnTo>
                  <a:lnTo>
                    <a:pt x="9036" y="13031"/>
                  </a:lnTo>
                  <a:lnTo>
                    <a:pt x="8719" y="13128"/>
                  </a:lnTo>
                  <a:lnTo>
                    <a:pt x="8403" y="13226"/>
                  </a:lnTo>
                  <a:lnTo>
                    <a:pt x="8062" y="13299"/>
                  </a:lnTo>
                  <a:lnTo>
                    <a:pt x="7745" y="13347"/>
                  </a:lnTo>
                  <a:lnTo>
                    <a:pt x="7404" y="13396"/>
                  </a:lnTo>
                  <a:lnTo>
                    <a:pt x="7063" y="13420"/>
                  </a:lnTo>
                  <a:lnTo>
                    <a:pt x="6722" y="13445"/>
                  </a:lnTo>
                  <a:lnTo>
                    <a:pt x="6722" y="13445"/>
                  </a:lnTo>
                  <a:close/>
                </a:path>
              </a:pathLst>
            </a:custGeom>
            <a:grpFill/>
            <a:ln w="12175" cap="rnd" cmpd="sng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21900" tIns="121900" rIns="121900" bIns="121900" anchor="ctr" anchorCtr="0">
              <a:noAutofit/>
            </a:bodyPr>
            <a:lstStyle/>
            <a:p>
              <a:pPr defTabSz="1219170"/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" name="Shape 449">
            <a:extLst>
              <a:ext uri="{FF2B5EF4-FFF2-40B4-BE49-F238E27FC236}">
                <a16:creationId xmlns:a16="http://schemas.microsoft.com/office/drawing/2014/main" id="{7105E205-9A27-489D-9A22-0397E0F7A504}"/>
              </a:ext>
            </a:extLst>
          </p:cNvPr>
          <p:cNvGrpSpPr/>
          <p:nvPr/>
        </p:nvGrpSpPr>
        <p:grpSpPr>
          <a:xfrm>
            <a:off x="9339698" y="1983172"/>
            <a:ext cx="486368" cy="579103"/>
            <a:chOff x="3968275" y="4980625"/>
            <a:chExt cx="379975" cy="452425"/>
          </a:xfrm>
        </p:grpSpPr>
        <p:sp>
          <p:nvSpPr>
            <p:cNvPr id="7" name="Shape 450">
              <a:extLst>
                <a:ext uri="{FF2B5EF4-FFF2-40B4-BE49-F238E27FC236}">
                  <a16:creationId xmlns:a16="http://schemas.microsoft.com/office/drawing/2014/main" id="{A88A3B73-A843-4FFF-814C-30CF1CAADEBA}"/>
                </a:ext>
              </a:extLst>
            </p:cNvPr>
            <p:cNvSpPr/>
            <p:nvPr/>
          </p:nvSpPr>
          <p:spPr>
            <a:xfrm>
              <a:off x="4168000" y="4980625"/>
              <a:ext cx="85875" cy="102325"/>
            </a:xfrm>
            <a:custGeom>
              <a:avLst/>
              <a:gdLst/>
              <a:ahLst/>
              <a:cxnLst/>
              <a:rect l="0" t="0" r="0" b="0"/>
              <a:pathLst>
                <a:path w="3435" h="4093" fill="none" extrusionOk="0">
                  <a:moveTo>
                    <a:pt x="317" y="1486"/>
                  </a:moveTo>
                  <a:lnTo>
                    <a:pt x="317" y="1486"/>
                  </a:lnTo>
                  <a:lnTo>
                    <a:pt x="487" y="1292"/>
                  </a:lnTo>
                  <a:lnTo>
                    <a:pt x="682" y="1097"/>
                  </a:lnTo>
                  <a:lnTo>
                    <a:pt x="901" y="951"/>
                  </a:lnTo>
                  <a:lnTo>
                    <a:pt x="1145" y="780"/>
                  </a:lnTo>
                  <a:lnTo>
                    <a:pt x="1388" y="658"/>
                  </a:lnTo>
                  <a:lnTo>
                    <a:pt x="1632" y="537"/>
                  </a:lnTo>
                  <a:lnTo>
                    <a:pt x="2143" y="317"/>
                  </a:lnTo>
                  <a:lnTo>
                    <a:pt x="2631" y="171"/>
                  </a:lnTo>
                  <a:lnTo>
                    <a:pt x="3020" y="74"/>
                  </a:lnTo>
                  <a:lnTo>
                    <a:pt x="3386" y="1"/>
                  </a:lnTo>
                  <a:lnTo>
                    <a:pt x="3386" y="1"/>
                  </a:lnTo>
                  <a:lnTo>
                    <a:pt x="3410" y="366"/>
                  </a:lnTo>
                  <a:lnTo>
                    <a:pt x="3434" y="780"/>
                  </a:lnTo>
                  <a:lnTo>
                    <a:pt x="3434" y="1267"/>
                  </a:lnTo>
                  <a:lnTo>
                    <a:pt x="3410" y="1827"/>
                  </a:lnTo>
                  <a:lnTo>
                    <a:pt x="3386" y="2095"/>
                  </a:lnTo>
                  <a:lnTo>
                    <a:pt x="3312" y="2363"/>
                  </a:lnTo>
                  <a:lnTo>
                    <a:pt x="3264" y="2655"/>
                  </a:lnTo>
                  <a:lnTo>
                    <a:pt x="3166" y="2899"/>
                  </a:lnTo>
                  <a:lnTo>
                    <a:pt x="3045" y="3143"/>
                  </a:lnTo>
                  <a:lnTo>
                    <a:pt x="2923" y="3362"/>
                  </a:lnTo>
                  <a:lnTo>
                    <a:pt x="2923" y="3362"/>
                  </a:lnTo>
                  <a:lnTo>
                    <a:pt x="2752" y="3557"/>
                  </a:lnTo>
                  <a:lnTo>
                    <a:pt x="2582" y="3703"/>
                  </a:lnTo>
                  <a:lnTo>
                    <a:pt x="2387" y="3824"/>
                  </a:lnTo>
                  <a:lnTo>
                    <a:pt x="2192" y="3922"/>
                  </a:lnTo>
                  <a:lnTo>
                    <a:pt x="1997" y="3995"/>
                  </a:lnTo>
                  <a:lnTo>
                    <a:pt x="1778" y="4044"/>
                  </a:lnTo>
                  <a:lnTo>
                    <a:pt x="1583" y="4092"/>
                  </a:lnTo>
                  <a:lnTo>
                    <a:pt x="1388" y="4092"/>
                  </a:lnTo>
                  <a:lnTo>
                    <a:pt x="1047" y="4092"/>
                  </a:lnTo>
                  <a:lnTo>
                    <a:pt x="755" y="4044"/>
                  </a:lnTo>
                  <a:lnTo>
                    <a:pt x="487" y="3995"/>
                  </a:lnTo>
                  <a:lnTo>
                    <a:pt x="487" y="3995"/>
                  </a:lnTo>
                  <a:lnTo>
                    <a:pt x="341" y="3751"/>
                  </a:lnTo>
                  <a:lnTo>
                    <a:pt x="219" y="3483"/>
                  </a:lnTo>
                  <a:lnTo>
                    <a:pt x="98" y="3143"/>
                  </a:lnTo>
                  <a:lnTo>
                    <a:pt x="49" y="2972"/>
                  </a:lnTo>
                  <a:lnTo>
                    <a:pt x="25" y="2753"/>
                  </a:lnTo>
                  <a:lnTo>
                    <a:pt x="0" y="2558"/>
                  </a:lnTo>
                  <a:lnTo>
                    <a:pt x="0" y="2339"/>
                  </a:lnTo>
                  <a:lnTo>
                    <a:pt x="25" y="2120"/>
                  </a:lnTo>
                  <a:lnTo>
                    <a:pt x="98" y="1900"/>
                  </a:lnTo>
                  <a:lnTo>
                    <a:pt x="195" y="1706"/>
                  </a:lnTo>
                  <a:lnTo>
                    <a:pt x="317" y="1486"/>
                  </a:lnTo>
                  <a:lnTo>
                    <a:pt x="317" y="1486"/>
                  </a:lnTo>
                  <a:close/>
                </a:path>
              </a:pathLst>
            </a:custGeom>
            <a:noFill/>
            <a:ln w="12175" cap="rnd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21900" tIns="121900" rIns="121900" bIns="121900" anchor="ctr" anchorCtr="0">
              <a:noAutofit/>
            </a:bodyPr>
            <a:lstStyle/>
            <a:p>
              <a:pPr defTabSz="1219170"/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" name="Shape 451">
              <a:extLst>
                <a:ext uri="{FF2B5EF4-FFF2-40B4-BE49-F238E27FC236}">
                  <a16:creationId xmlns:a16="http://schemas.microsoft.com/office/drawing/2014/main" id="{31A38C69-C8C7-4E53-94F4-E844BAF9CE4B}"/>
                </a:ext>
              </a:extLst>
            </p:cNvPr>
            <p:cNvSpPr/>
            <p:nvPr/>
          </p:nvSpPr>
          <p:spPr>
            <a:xfrm>
              <a:off x="3968275" y="5043350"/>
              <a:ext cx="379975" cy="389700"/>
            </a:xfrm>
            <a:custGeom>
              <a:avLst/>
              <a:gdLst/>
              <a:ahLst/>
              <a:cxnLst/>
              <a:rect l="0" t="0" r="0" b="0"/>
              <a:pathLst>
                <a:path w="15199" h="15588" fill="none" extrusionOk="0">
                  <a:moveTo>
                    <a:pt x="7965" y="2679"/>
                  </a:moveTo>
                  <a:lnTo>
                    <a:pt x="7965" y="2679"/>
                  </a:lnTo>
                  <a:lnTo>
                    <a:pt x="7478" y="2655"/>
                  </a:lnTo>
                  <a:lnTo>
                    <a:pt x="6942" y="2606"/>
                  </a:lnTo>
                  <a:lnTo>
                    <a:pt x="5822" y="2509"/>
                  </a:lnTo>
                  <a:lnTo>
                    <a:pt x="5261" y="2484"/>
                  </a:lnTo>
                  <a:lnTo>
                    <a:pt x="4726" y="2509"/>
                  </a:lnTo>
                  <a:lnTo>
                    <a:pt x="4482" y="2533"/>
                  </a:lnTo>
                  <a:lnTo>
                    <a:pt x="4239" y="2582"/>
                  </a:lnTo>
                  <a:lnTo>
                    <a:pt x="4019" y="2655"/>
                  </a:lnTo>
                  <a:lnTo>
                    <a:pt x="3825" y="2728"/>
                  </a:lnTo>
                  <a:lnTo>
                    <a:pt x="3825" y="2728"/>
                  </a:lnTo>
                  <a:lnTo>
                    <a:pt x="3410" y="2947"/>
                  </a:lnTo>
                  <a:lnTo>
                    <a:pt x="2996" y="3166"/>
                  </a:lnTo>
                  <a:lnTo>
                    <a:pt x="2631" y="3434"/>
                  </a:lnTo>
                  <a:lnTo>
                    <a:pt x="2266" y="3702"/>
                  </a:lnTo>
                  <a:lnTo>
                    <a:pt x="1925" y="4019"/>
                  </a:lnTo>
                  <a:lnTo>
                    <a:pt x="1608" y="4335"/>
                  </a:lnTo>
                  <a:lnTo>
                    <a:pt x="1316" y="4676"/>
                  </a:lnTo>
                  <a:lnTo>
                    <a:pt x="1072" y="5042"/>
                  </a:lnTo>
                  <a:lnTo>
                    <a:pt x="829" y="5431"/>
                  </a:lnTo>
                  <a:lnTo>
                    <a:pt x="610" y="5845"/>
                  </a:lnTo>
                  <a:lnTo>
                    <a:pt x="439" y="6284"/>
                  </a:lnTo>
                  <a:lnTo>
                    <a:pt x="293" y="6722"/>
                  </a:lnTo>
                  <a:lnTo>
                    <a:pt x="171" y="7185"/>
                  </a:lnTo>
                  <a:lnTo>
                    <a:pt x="74" y="7672"/>
                  </a:lnTo>
                  <a:lnTo>
                    <a:pt x="25" y="8184"/>
                  </a:lnTo>
                  <a:lnTo>
                    <a:pt x="1" y="8695"/>
                  </a:lnTo>
                  <a:lnTo>
                    <a:pt x="1" y="8695"/>
                  </a:lnTo>
                  <a:lnTo>
                    <a:pt x="25" y="9231"/>
                  </a:lnTo>
                  <a:lnTo>
                    <a:pt x="74" y="9767"/>
                  </a:lnTo>
                  <a:lnTo>
                    <a:pt x="171" y="10278"/>
                  </a:lnTo>
                  <a:lnTo>
                    <a:pt x="293" y="10765"/>
                  </a:lnTo>
                  <a:lnTo>
                    <a:pt x="464" y="11277"/>
                  </a:lnTo>
                  <a:lnTo>
                    <a:pt x="658" y="11739"/>
                  </a:lnTo>
                  <a:lnTo>
                    <a:pt x="878" y="12202"/>
                  </a:lnTo>
                  <a:lnTo>
                    <a:pt x="1121" y="12641"/>
                  </a:lnTo>
                  <a:lnTo>
                    <a:pt x="1389" y="13055"/>
                  </a:lnTo>
                  <a:lnTo>
                    <a:pt x="1706" y="13469"/>
                  </a:lnTo>
                  <a:lnTo>
                    <a:pt x="2022" y="13834"/>
                  </a:lnTo>
                  <a:lnTo>
                    <a:pt x="2388" y="14199"/>
                  </a:lnTo>
                  <a:lnTo>
                    <a:pt x="2753" y="14540"/>
                  </a:lnTo>
                  <a:lnTo>
                    <a:pt x="3143" y="14832"/>
                  </a:lnTo>
                  <a:lnTo>
                    <a:pt x="3581" y="15125"/>
                  </a:lnTo>
                  <a:lnTo>
                    <a:pt x="4019" y="15368"/>
                  </a:lnTo>
                  <a:lnTo>
                    <a:pt x="4019" y="15368"/>
                  </a:lnTo>
                  <a:lnTo>
                    <a:pt x="4214" y="15466"/>
                  </a:lnTo>
                  <a:lnTo>
                    <a:pt x="4409" y="15539"/>
                  </a:lnTo>
                  <a:lnTo>
                    <a:pt x="4628" y="15587"/>
                  </a:lnTo>
                  <a:lnTo>
                    <a:pt x="4847" y="15587"/>
                  </a:lnTo>
                  <a:lnTo>
                    <a:pt x="5042" y="15587"/>
                  </a:lnTo>
                  <a:lnTo>
                    <a:pt x="5261" y="15587"/>
                  </a:lnTo>
                  <a:lnTo>
                    <a:pt x="5724" y="15514"/>
                  </a:lnTo>
                  <a:lnTo>
                    <a:pt x="6650" y="15320"/>
                  </a:lnTo>
                  <a:lnTo>
                    <a:pt x="7112" y="15246"/>
                  </a:lnTo>
                  <a:lnTo>
                    <a:pt x="7356" y="15222"/>
                  </a:lnTo>
                  <a:lnTo>
                    <a:pt x="7600" y="15222"/>
                  </a:lnTo>
                  <a:lnTo>
                    <a:pt x="7600" y="15222"/>
                  </a:lnTo>
                  <a:lnTo>
                    <a:pt x="7843" y="15222"/>
                  </a:lnTo>
                  <a:lnTo>
                    <a:pt x="8087" y="15246"/>
                  </a:lnTo>
                  <a:lnTo>
                    <a:pt x="8574" y="15320"/>
                  </a:lnTo>
                  <a:lnTo>
                    <a:pt x="9524" y="15514"/>
                  </a:lnTo>
                  <a:lnTo>
                    <a:pt x="9962" y="15563"/>
                  </a:lnTo>
                  <a:lnTo>
                    <a:pt x="10181" y="15587"/>
                  </a:lnTo>
                  <a:lnTo>
                    <a:pt x="10400" y="15587"/>
                  </a:lnTo>
                  <a:lnTo>
                    <a:pt x="10620" y="15563"/>
                  </a:lnTo>
                  <a:lnTo>
                    <a:pt x="10839" y="15514"/>
                  </a:lnTo>
                  <a:lnTo>
                    <a:pt x="11034" y="15441"/>
                  </a:lnTo>
                  <a:lnTo>
                    <a:pt x="11253" y="15344"/>
                  </a:lnTo>
                  <a:lnTo>
                    <a:pt x="11253" y="15344"/>
                  </a:lnTo>
                  <a:lnTo>
                    <a:pt x="11691" y="15100"/>
                  </a:lnTo>
                  <a:lnTo>
                    <a:pt x="12081" y="14808"/>
                  </a:lnTo>
                  <a:lnTo>
                    <a:pt x="12495" y="14491"/>
                  </a:lnTo>
                  <a:lnTo>
                    <a:pt x="12860" y="14175"/>
                  </a:lnTo>
                  <a:lnTo>
                    <a:pt x="13201" y="13810"/>
                  </a:lnTo>
                  <a:lnTo>
                    <a:pt x="13518" y="13420"/>
                  </a:lnTo>
                  <a:lnTo>
                    <a:pt x="13834" y="13030"/>
                  </a:lnTo>
                  <a:lnTo>
                    <a:pt x="14102" y="12616"/>
                  </a:lnTo>
                  <a:lnTo>
                    <a:pt x="14346" y="12178"/>
                  </a:lnTo>
                  <a:lnTo>
                    <a:pt x="14565" y="11715"/>
                  </a:lnTo>
                  <a:lnTo>
                    <a:pt x="14760" y="11252"/>
                  </a:lnTo>
                  <a:lnTo>
                    <a:pt x="14906" y="10765"/>
                  </a:lnTo>
                  <a:lnTo>
                    <a:pt x="15028" y="10254"/>
                  </a:lnTo>
                  <a:lnTo>
                    <a:pt x="15125" y="9742"/>
                  </a:lnTo>
                  <a:lnTo>
                    <a:pt x="15174" y="9231"/>
                  </a:lnTo>
                  <a:lnTo>
                    <a:pt x="15198" y="8695"/>
                  </a:lnTo>
                  <a:lnTo>
                    <a:pt x="15198" y="8695"/>
                  </a:lnTo>
                  <a:lnTo>
                    <a:pt x="15174" y="8159"/>
                  </a:lnTo>
                  <a:lnTo>
                    <a:pt x="15125" y="7648"/>
                  </a:lnTo>
                  <a:lnTo>
                    <a:pt x="15028" y="7161"/>
                  </a:lnTo>
                  <a:lnTo>
                    <a:pt x="14906" y="6674"/>
                  </a:lnTo>
                  <a:lnTo>
                    <a:pt x="14736" y="6235"/>
                  </a:lnTo>
                  <a:lnTo>
                    <a:pt x="14565" y="5797"/>
                  </a:lnTo>
                  <a:lnTo>
                    <a:pt x="14346" y="5383"/>
                  </a:lnTo>
                  <a:lnTo>
                    <a:pt x="14102" y="4993"/>
                  </a:lnTo>
                  <a:lnTo>
                    <a:pt x="13810" y="4603"/>
                  </a:lnTo>
                  <a:lnTo>
                    <a:pt x="13518" y="4262"/>
                  </a:lnTo>
                  <a:lnTo>
                    <a:pt x="13177" y="3946"/>
                  </a:lnTo>
                  <a:lnTo>
                    <a:pt x="12836" y="3629"/>
                  </a:lnTo>
                  <a:lnTo>
                    <a:pt x="12471" y="3361"/>
                  </a:lnTo>
                  <a:lnTo>
                    <a:pt x="12056" y="3093"/>
                  </a:lnTo>
                  <a:lnTo>
                    <a:pt x="11642" y="2850"/>
                  </a:lnTo>
                  <a:lnTo>
                    <a:pt x="11228" y="2655"/>
                  </a:lnTo>
                  <a:lnTo>
                    <a:pt x="11228" y="2655"/>
                  </a:lnTo>
                  <a:lnTo>
                    <a:pt x="11034" y="2582"/>
                  </a:lnTo>
                  <a:lnTo>
                    <a:pt x="10863" y="2533"/>
                  </a:lnTo>
                  <a:lnTo>
                    <a:pt x="10668" y="2509"/>
                  </a:lnTo>
                  <a:lnTo>
                    <a:pt x="10498" y="2484"/>
                  </a:lnTo>
                  <a:lnTo>
                    <a:pt x="10084" y="2484"/>
                  </a:lnTo>
                  <a:lnTo>
                    <a:pt x="9670" y="2509"/>
                  </a:lnTo>
                  <a:lnTo>
                    <a:pt x="8817" y="2606"/>
                  </a:lnTo>
                  <a:lnTo>
                    <a:pt x="8403" y="2655"/>
                  </a:lnTo>
                  <a:lnTo>
                    <a:pt x="7965" y="2679"/>
                  </a:lnTo>
                  <a:lnTo>
                    <a:pt x="7965" y="2679"/>
                  </a:lnTo>
                  <a:lnTo>
                    <a:pt x="6357" y="0"/>
                  </a:lnTo>
                </a:path>
              </a:pathLst>
            </a:custGeom>
            <a:noFill/>
            <a:ln w="12175" cap="rnd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21900" tIns="121900" rIns="121900" bIns="121900" anchor="ctr" anchorCtr="0">
              <a:noAutofit/>
            </a:bodyPr>
            <a:lstStyle/>
            <a:p>
              <a:pPr defTabSz="1219170"/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" name="Shape 452">
              <a:extLst>
                <a:ext uri="{FF2B5EF4-FFF2-40B4-BE49-F238E27FC236}">
                  <a16:creationId xmlns:a16="http://schemas.microsoft.com/office/drawing/2014/main" id="{52BB9DE8-4F97-4D29-B4D3-61E535A1222C}"/>
                </a:ext>
              </a:extLst>
            </p:cNvPr>
            <p:cNvSpPr/>
            <p:nvPr/>
          </p:nvSpPr>
          <p:spPr>
            <a:xfrm>
              <a:off x="4031000" y="5150500"/>
              <a:ext cx="54200" cy="61525"/>
            </a:xfrm>
            <a:custGeom>
              <a:avLst/>
              <a:gdLst/>
              <a:ahLst/>
              <a:cxnLst/>
              <a:rect l="0" t="0" r="0" b="0"/>
              <a:pathLst>
                <a:path w="2168" h="2461" fill="none" extrusionOk="0">
                  <a:moveTo>
                    <a:pt x="2168" y="1"/>
                  </a:moveTo>
                  <a:lnTo>
                    <a:pt x="2168" y="1"/>
                  </a:lnTo>
                  <a:lnTo>
                    <a:pt x="1900" y="49"/>
                  </a:lnTo>
                  <a:lnTo>
                    <a:pt x="1656" y="123"/>
                  </a:lnTo>
                  <a:lnTo>
                    <a:pt x="1437" y="220"/>
                  </a:lnTo>
                  <a:lnTo>
                    <a:pt x="1218" y="342"/>
                  </a:lnTo>
                  <a:lnTo>
                    <a:pt x="1048" y="488"/>
                  </a:lnTo>
                  <a:lnTo>
                    <a:pt x="877" y="634"/>
                  </a:lnTo>
                  <a:lnTo>
                    <a:pt x="731" y="780"/>
                  </a:lnTo>
                  <a:lnTo>
                    <a:pt x="585" y="951"/>
                  </a:lnTo>
                  <a:lnTo>
                    <a:pt x="487" y="1121"/>
                  </a:lnTo>
                  <a:lnTo>
                    <a:pt x="366" y="1316"/>
                  </a:lnTo>
                  <a:lnTo>
                    <a:pt x="220" y="1681"/>
                  </a:lnTo>
                  <a:lnTo>
                    <a:pt x="98" y="2071"/>
                  </a:lnTo>
                  <a:lnTo>
                    <a:pt x="0" y="2461"/>
                  </a:lnTo>
                </a:path>
              </a:pathLst>
            </a:custGeom>
            <a:noFill/>
            <a:ln w="12175" cap="rnd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21900" tIns="121900" rIns="121900" bIns="121900" anchor="ctr" anchorCtr="0">
              <a:noAutofit/>
            </a:bodyPr>
            <a:lstStyle/>
            <a:p>
              <a:pPr defTabSz="1219170"/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0" name="Shape 435">
            <a:extLst>
              <a:ext uri="{FF2B5EF4-FFF2-40B4-BE49-F238E27FC236}">
                <a16:creationId xmlns:a16="http://schemas.microsoft.com/office/drawing/2014/main" id="{4B51BF43-442A-4C41-9C76-9BF93208AD90}"/>
              </a:ext>
            </a:extLst>
          </p:cNvPr>
          <p:cNvSpPr txBox="1">
            <a:spLocks/>
          </p:cNvSpPr>
          <p:nvPr/>
        </p:nvSpPr>
        <p:spPr>
          <a:xfrm>
            <a:off x="1783728" y="1333497"/>
            <a:ext cx="2205141" cy="665139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>
            <a:lvl1pPr marL="0" marR="0" lvl="0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▪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L="457200" marR="0" lvl="1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-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L="914400" marR="0" lvl="2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-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L="1371600" marR="0" lvl="3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-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L="1828800" marR="0" lvl="4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-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L="2286000" marR="0" lvl="5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-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L="2743200" marR="0" lvl="6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-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L="3200400" marR="0" lvl="7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-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L="3657600" marR="0" lvl="8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-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indent="76198" algn="ctr" defTabSz="609585">
              <a:buNone/>
            </a:pPr>
            <a:r>
              <a:rPr lang="fr-FR" sz="1600" b="1" dirty="0">
                <a:solidFill>
                  <a:srgbClr val="1C1A3D"/>
                </a:solidFill>
                <a:latin typeface="Rubik Regular"/>
                <a:ea typeface="Rubik Regular"/>
                <a:cs typeface="Rubik Regular"/>
              </a:rPr>
              <a:t>Acteur 1</a:t>
            </a:r>
          </a:p>
          <a:p>
            <a:pPr indent="76198" algn="ctr" defTabSz="609585">
              <a:buNone/>
            </a:pPr>
            <a:r>
              <a:rPr lang="fr-FR" sz="800" i="1" dirty="0">
                <a:solidFill>
                  <a:srgbClr val="7F7F7F"/>
                </a:solidFill>
                <a:latin typeface="Rubik Regular"/>
                <a:ea typeface="Rubik Regular"/>
                <a:cs typeface="Rubik Regular"/>
              </a:rPr>
              <a:t>(Placez le logo à la place de l’icône)</a:t>
            </a:r>
          </a:p>
        </p:txBody>
      </p:sp>
      <p:sp>
        <p:nvSpPr>
          <p:cNvPr id="11" name="Shape 435">
            <a:extLst>
              <a:ext uri="{FF2B5EF4-FFF2-40B4-BE49-F238E27FC236}">
                <a16:creationId xmlns:a16="http://schemas.microsoft.com/office/drawing/2014/main" id="{99465CEA-B7C0-444E-AD3F-AE17DA1DC3F6}"/>
              </a:ext>
            </a:extLst>
          </p:cNvPr>
          <p:cNvSpPr txBox="1">
            <a:spLocks/>
          </p:cNvSpPr>
          <p:nvPr/>
        </p:nvSpPr>
        <p:spPr>
          <a:xfrm>
            <a:off x="5146692" y="1333497"/>
            <a:ext cx="1944316" cy="586743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>
            <a:lvl1pPr marL="0" marR="0" lvl="0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▪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L="457200" marR="0" lvl="1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-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L="914400" marR="0" lvl="2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-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L="1371600" marR="0" lvl="3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-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L="1828800" marR="0" lvl="4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-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L="2286000" marR="0" lvl="5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-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L="2743200" marR="0" lvl="6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-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L="3200400" marR="0" lvl="7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-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L="3657600" marR="0" lvl="8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-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indent="76198" algn="ctr" defTabSz="609585">
              <a:buNone/>
            </a:pPr>
            <a:r>
              <a:rPr lang="fr-FR" sz="1600" b="1" dirty="0">
                <a:solidFill>
                  <a:srgbClr val="1C1A3D"/>
                </a:solidFill>
                <a:latin typeface="Rubik Regular"/>
                <a:ea typeface="Rubik Regular"/>
                <a:cs typeface="Rubik Regular"/>
              </a:rPr>
              <a:t>Acteur 2</a:t>
            </a:r>
          </a:p>
          <a:p>
            <a:pPr indent="76198" algn="ctr" defTabSz="609585">
              <a:buNone/>
            </a:pPr>
            <a:r>
              <a:rPr lang="fr-FR" sz="800" i="1" dirty="0">
                <a:solidFill>
                  <a:srgbClr val="7F7F7F"/>
                </a:solidFill>
                <a:latin typeface="Rubik Regular"/>
                <a:ea typeface="Rubik Regular"/>
                <a:cs typeface="Rubik Regular"/>
              </a:rPr>
              <a:t>(Placez le logo à la place de l’icône)</a:t>
            </a:r>
          </a:p>
        </p:txBody>
      </p:sp>
      <p:sp>
        <p:nvSpPr>
          <p:cNvPr id="12" name="Shape 435">
            <a:extLst>
              <a:ext uri="{FF2B5EF4-FFF2-40B4-BE49-F238E27FC236}">
                <a16:creationId xmlns:a16="http://schemas.microsoft.com/office/drawing/2014/main" id="{A3784F31-8C20-44E6-9C7F-0CF7B0484B12}"/>
              </a:ext>
            </a:extLst>
          </p:cNvPr>
          <p:cNvSpPr txBox="1">
            <a:spLocks/>
          </p:cNvSpPr>
          <p:nvPr/>
        </p:nvSpPr>
        <p:spPr>
          <a:xfrm>
            <a:off x="8546905" y="1306405"/>
            <a:ext cx="2035370" cy="613836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>
            <a:lvl1pPr marL="0" marR="0" lvl="0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▪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L="457200" marR="0" lvl="1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-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L="914400" marR="0" lvl="2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-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L="1371600" marR="0" lvl="3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-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L="1828800" marR="0" lvl="4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-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L="2286000" marR="0" lvl="5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-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L="2743200" marR="0" lvl="6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-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L="3200400" marR="0" lvl="7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-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L="3657600" marR="0" lvl="8" indent="57150" algn="l" defTabSz="4572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Nunito Sans"/>
              <a:buChar char="-"/>
              <a:defRPr sz="900" b="0" i="0" u="none" strike="noStrike" kern="1200" cap="none">
                <a:solidFill>
                  <a:srgbClr val="666666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pPr indent="76198" algn="ctr" defTabSz="609585">
              <a:buNone/>
            </a:pPr>
            <a:r>
              <a:rPr lang="fr-FR" sz="1600" b="1" dirty="0">
                <a:solidFill>
                  <a:srgbClr val="1C1A3D"/>
                </a:solidFill>
                <a:latin typeface="Rubik Regular"/>
                <a:ea typeface="Rubik Regular"/>
                <a:cs typeface="Rubik Regular"/>
              </a:rPr>
              <a:t>Acteur 3</a:t>
            </a:r>
          </a:p>
          <a:p>
            <a:pPr indent="76198" algn="ctr" defTabSz="609585">
              <a:buNone/>
            </a:pPr>
            <a:r>
              <a:rPr lang="fr-FR" sz="800" i="1" dirty="0">
                <a:solidFill>
                  <a:srgbClr val="7F7F7F"/>
                </a:solidFill>
                <a:latin typeface="Rubik Regular"/>
                <a:ea typeface="Rubik Regular"/>
                <a:cs typeface="Rubik Regular"/>
              </a:rPr>
              <a:t>(Placez le logo à la place de l’icône)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54B76126-2944-4DC2-A14D-78144B1CB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75" y="1497567"/>
            <a:ext cx="211714" cy="211341"/>
          </a:xfrm>
          <a:prstGeom prst="chevron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5C51348C-B5F5-4A5F-808C-F444BCF5E5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1048" y="1497567"/>
            <a:ext cx="211714" cy="211341"/>
          </a:xfrm>
          <a:prstGeom prst="chevron">
            <a:avLst/>
          </a:prstGeom>
        </p:spPr>
      </p:pic>
      <p:sp>
        <p:nvSpPr>
          <p:cNvPr id="17" name="Flèche : chevron 16">
            <a:extLst>
              <a:ext uri="{FF2B5EF4-FFF2-40B4-BE49-F238E27FC236}">
                <a16:creationId xmlns:a16="http://schemas.microsoft.com/office/drawing/2014/main" id="{714D9D99-D3AF-4C09-BBF3-D73C7FC93B12}"/>
              </a:ext>
            </a:extLst>
          </p:cNvPr>
          <p:cNvSpPr/>
          <p:nvPr/>
        </p:nvSpPr>
        <p:spPr>
          <a:xfrm>
            <a:off x="5143588" y="1497567"/>
            <a:ext cx="211714" cy="212413"/>
          </a:xfrm>
          <a:prstGeom prst="chevron">
            <a:avLst/>
          </a:prstGeom>
          <a:solidFill>
            <a:srgbClr val="2F26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Titre 1">
            <a:extLst>
              <a:ext uri="{FF2B5EF4-FFF2-40B4-BE49-F238E27FC236}">
                <a16:creationId xmlns:a16="http://schemas.microsoft.com/office/drawing/2014/main" id="{F1EAEFF3-D135-4219-A73B-2F6326494D62}"/>
              </a:ext>
            </a:extLst>
          </p:cNvPr>
          <p:cNvSpPr txBox="1">
            <a:spLocks/>
          </p:cNvSpPr>
          <p:nvPr/>
        </p:nvSpPr>
        <p:spPr>
          <a:xfrm>
            <a:off x="1214578" y="172593"/>
            <a:ext cx="5570270" cy="7682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Nunito Sans"/>
              <a:buNone/>
              <a:defRPr sz="3200" b="0" i="0" u="none" strike="noStrike" kern="1200" cap="none">
                <a:solidFill>
                  <a:srgbClr val="252350"/>
                </a:solidFill>
                <a:latin typeface="Rubik Regular"/>
                <a:ea typeface="Rubik Regular"/>
                <a:cs typeface="Rubik Regular"/>
                <a:sym typeface="Nunito Sans"/>
              </a:defRPr>
            </a:lvl1pPr>
            <a:lvl2pPr lvl="1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r>
              <a:rPr lang="fr-FR" sz="3200" kern="0" dirty="0">
                <a:solidFill>
                  <a:srgbClr val="EB9931"/>
                </a:solidFill>
                <a:cs typeface="Rubik Light" charset="0"/>
                <a:sym typeface="Arial"/>
              </a:rPr>
              <a:t>&gt; 9</a:t>
            </a:r>
            <a:r>
              <a:rPr lang="fr-FR" kern="0" dirty="0">
                <a:solidFill>
                  <a:srgbClr val="EB9931"/>
                </a:solidFill>
                <a:cs typeface="Rubik Light" charset="0"/>
                <a:sym typeface="Arial"/>
              </a:rPr>
              <a:t>.</a:t>
            </a:r>
            <a:r>
              <a:rPr lang="fr-FR" sz="3200" kern="0" dirty="0">
                <a:solidFill>
                  <a:srgbClr val="EB9931"/>
                </a:solidFill>
                <a:cs typeface="Rubik Light" charset="0"/>
                <a:sym typeface="Arial"/>
              </a:rPr>
              <a:t> </a:t>
            </a:r>
            <a:r>
              <a:rPr lang="fr-FR" kern="0" dirty="0">
                <a:solidFill>
                  <a:srgbClr val="EB9931"/>
                </a:solidFill>
                <a:sym typeface="Arial"/>
              </a:rPr>
              <a:t>ACTEURS SUR LE MARCHE</a:t>
            </a:r>
            <a:r>
              <a:rPr lang="fr-FR" sz="3200" kern="0" dirty="0">
                <a:solidFill>
                  <a:srgbClr val="EB9931"/>
                </a:solidFill>
                <a:cs typeface="Rubik Light" charset="0"/>
                <a:sym typeface="Arial"/>
              </a:rPr>
              <a:t> </a:t>
            </a:r>
            <a:endParaRPr lang="fr-FR" dirty="0"/>
          </a:p>
        </p:txBody>
      </p:sp>
      <p:grpSp>
        <p:nvGrpSpPr>
          <p:cNvPr id="36" name="Shape 442">
            <a:extLst>
              <a:ext uri="{FF2B5EF4-FFF2-40B4-BE49-F238E27FC236}">
                <a16:creationId xmlns:a16="http://schemas.microsoft.com/office/drawing/2014/main" id="{15B1D37D-7BD6-4D40-84DE-0DDB9DF592D4}"/>
              </a:ext>
            </a:extLst>
          </p:cNvPr>
          <p:cNvGrpSpPr/>
          <p:nvPr/>
        </p:nvGrpSpPr>
        <p:grpSpPr>
          <a:xfrm>
            <a:off x="5886176" y="2078702"/>
            <a:ext cx="524079" cy="524079"/>
            <a:chOff x="5941025" y="3634400"/>
            <a:chExt cx="467650" cy="467650"/>
          </a:xfrm>
        </p:grpSpPr>
        <p:sp>
          <p:nvSpPr>
            <p:cNvPr id="37" name="Shape 443">
              <a:extLst>
                <a:ext uri="{FF2B5EF4-FFF2-40B4-BE49-F238E27FC236}">
                  <a16:creationId xmlns:a16="http://schemas.microsoft.com/office/drawing/2014/main" id="{6E628762-4332-41F5-BAF3-ABDA7BDBE9D0}"/>
                </a:ext>
              </a:extLst>
            </p:cNvPr>
            <p:cNvSpPr/>
            <p:nvPr/>
          </p:nvSpPr>
          <p:spPr>
            <a:xfrm>
              <a:off x="5941025" y="3634400"/>
              <a:ext cx="467650" cy="467650"/>
            </a:xfrm>
            <a:custGeom>
              <a:avLst/>
              <a:gdLst/>
              <a:ahLst/>
              <a:cxnLst/>
              <a:rect l="0" t="0" r="0" b="0"/>
              <a:pathLst>
                <a:path w="18706" h="18706" fill="none" extrusionOk="0">
                  <a:moveTo>
                    <a:pt x="9353" y="1"/>
                  </a:moveTo>
                  <a:lnTo>
                    <a:pt x="9353" y="1"/>
                  </a:lnTo>
                  <a:lnTo>
                    <a:pt x="8866" y="25"/>
                  </a:lnTo>
                  <a:lnTo>
                    <a:pt x="8403" y="50"/>
                  </a:lnTo>
                  <a:lnTo>
                    <a:pt x="7940" y="123"/>
                  </a:lnTo>
                  <a:lnTo>
                    <a:pt x="7478" y="196"/>
                  </a:lnTo>
                  <a:lnTo>
                    <a:pt x="7015" y="293"/>
                  </a:lnTo>
                  <a:lnTo>
                    <a:pt x="6577" y="439"/>
                  </a:lnTo>
                  <a:lnTo>
                    <a:pt x="6138" y="585"/>
                  </a:lnTo>
                  <a:lnTo>
                    <a:pt x="5724" y="732"/>
                  </a:lnTo>
                  <a:lnTo>
                    <a:pt x="5310" y="926"/>
                  </a:lnTo>
                  <a:lnTo>
                    <a:pt x="4896" y="1146"/>
                  </a:lnTo>
                  <a:lnTo>
                    <a:pt x="4506" y="1365"/>
                  </a:lnTo>
                  <a:lnTo>
                    <a:pt x="4117" y="1608"/>
                  </a:lnTo>
                  <a:lnTo>
                    <a:pt x="3751" y="1876"/>
                  </a:lnTo>
                  <a:lnTo>
                    <a:pt x="3410" y="2144"/>
                  </a:lnTo>
                  <a:lnTo>
                    <a:pt x="3069" y="2436"/>
                  </a:lnTo>
                  <a:lnTo>
                    <a:pt x="2753" y="2753"/>
                  </a:lnTo>
                  <a:lnTo>
                    <a:pt x="2436" y="3070"/>
                  </a:lnTo>
                  <a:lnTo>
                    <a:pt x="2144" y="3411"/>
                  </a:lnTo>
                  <a:lnTo>
                    <a:pt x="1876" y="3752"/>
                  </a:lnTo>
                  <a:lnTo>
                    <a:pt x="1608" y="4117"/>
                  </a:lnTo>
                  <a:lnTo>
                    <a:pt x="1365" y="4507"/>
                  </a:lnTo>
                  <a:lnTo>
                    <a:pt x="1145" y="4896"/>
                  </a:lnTo>
                  <a:lnTo>
                    <a:pt x="926" y="5310"/>
                  </a:lnTo>
                  <a:lnTo>
                    <a:pt x="731" y="5724"/>
                  </a:lnTo>
                  <a:lnTo>
                    <a:pt x="585" y="6138"/>
                  </a:lnTo>
                  <a:lnTo>
                    <a:pt x="439" y="6577"/>
                  </a:lnTo>
                  <a:lnTo>
                    <a:pt x="293" y="7015"/>
                  </a:lnTo>
                  <a:lnTo>
                    <a:pt x="196" y="7478"/>
                  </a:lnTo>
                  <a:lnTo>
                    <a:pt x="123" y="7941"/>
                  </a:lnTo>
                  <a:lnTo>
                    <a:pt x="49" y="8403"/>
                  </a:lnTo>
                  <a:lnTo>
                    <a:pt x="25" y="8866"/>
                  </a:lnTo>
                  <a:lnTo>
                    <a:pt x="1" y="9353"/>
                  </a:lnTo>
                  <a:lnTo>
                    <a:pt x="1" y="9353"/>
                  </a:lnTo>
                  <a:lnTo>
                    <a:pt x="25" y="9840"/>
                  </a:lnTo>
                  <a:lnTo>
                    <a:pt x="49" y="10303"/>
                  </a:lnTo>
                  <a:lnTo>
                    <a:pt x="123" y="10766"/>
                  </a:lnTo>
                  <a:lnTo>
                    <a:pt x="196" y="11229"/>
                  </a:lnTo>
                  <a:lnTo>
                    <a:pt x="293" y="11691"/>
                  </a:lnTo>
                  <a:lnTo>
                    <a:pt x="439" y="12130"/>
                  </a:lnTo>
                  <a:lnTo>
                    <a:pt x="585" y="12568"/>
                  </a:lnTo>
                  <a:lnTo>
                    <a:pt x="731" y="12982"/>
                  </a:lnTo>
                  <a:lnTo>
                    <a:pt x="926" y="13396"/>
                  </a:lnTo>
                  <a:lnTo>
                    <a:pt x="1145" y="13810"/>
                  </a:lnTo>
                  <a:lnTo>
                    <a:pt x="1365" y="14200"/>
                  </a:lnTo>
                  <a:lnTo>
                    <a:pt x="1608" y="14590"/>
                  </a:lnTo>
                  <a:lnTo>
                    <a:pt x="1876" y="14955"/>
                  </a:lnTo>
                  <a:lnTo>
                    <a:pt x="2144" y="15296"/>
                  </a:lnTo>
                  <a:lnTo>
                    <a:pt x="2436" y="15637"/>
                  </a:lnTo>
                  <a:lnTo>
                    <a:pt x="2753" y="15953"/>
                  </a:lnTo>
                  <a:lnTo>
                    <a:pt x="3069" y="16270"/>
                  </a:lnTo>
                  <a:lnTo>
                    <a:pt x="3410" y="16562"/>
                  </a:lnTo>
                  <a:lnTo>
                    <a:pt x="3751" y="16830"/>
                  </a:lnTo>
                  <a:lnTo>
                    <a:pt x="4117" y="17098"/>
                  </a:lnTo>
                  <a:lnTo>
                    <a:pt x="4506" y="17342"/>
                  </a:lnTo>
                  <a:lnTo>
                    <a:pt x="4896" y="17561"/>
                  </a:lnTo>
                  <a:lnTo>
                    <a:pt x="5310" y="17780"/>
                  </a:lnTo>
                  <a:lnTo>
                    <a:pt x="5724" y="17975"/>
                  </a:lnTo>
                  <a:lnTo>
                    <a:pt x="6138" y="18121"/>
                  </a:lnTo>
                  <a:lnTo>
                    <a:pt x="6577" y="18267"/>
                  </a:lnTo>
                  <a:lnTo>
                    <a:pt x="7015" y="18413"/>
                  </a:lnTo>
                  <a:lnTo>
                    <a:pt x="7478" y="18511"/>
                  </a:lnTo>
                  <a:lnTo>
                    <a:pt x="7940" y="18584"/>
                  </a:lnTo>
                  <a:lnTo>
                    <a:pt x="8403" y="18657"/>
                  </a:lnTo>
                  <a:lnTo>
                    <a:pt x="8866" y="18681"/>
                  </a:lnTo>
                  <a:lnTo>
                    <a:pt x="9353" y="18706"/>
                  </a:lnTo>
                  <a:lnTo>
                    <a:pt x="9353" y="18706"/>
                  </a:lnTo>
                  <a:lnTo>
                    <a:pt x="9840" y="18681"/>
                  </a:lnTo>
                  <a:lnTo>
                    <a:pt x="10303" y="18657"/>
                  </a:lnTo>
                  <a:lnTo>
                    <a:pt x="10766" y="18584"/>
                  </a:lnTo>
                  <a:lnTo>
                    <a:pt x="11228" y="18511"/>
                  </a:lnTo>
                  <a:lnTo>
                    <a:pt x="11691" y="18413"/>
                  </a:lnTo>
                  <a:lnTo>
                    <a:pt x="12130" y="18267"/>
                  </a:lnTo>
                  <a:lnTo>
                    <a:pt x="12568" y="18121"/>
                  </a:lnTo>
                  <a:lnTo>
                    <a:pt x="12982" y="17975"/>
                  </a:lnTo>
                  <a:lnTo>
                    <a:pt x="13396" y="17780"/>
                  </a:lnTo>
                  <a:lnTo>
                    <a:pt x="13810" y="17561"/>
                  </a:lnTo>
                  <a:lnTo>
                    <a:pt x="14200" y="17342"/>
                  </a:lnTo>
                  <a:lnTo>
                    <a:pt x="14589" y="17098"/>
                  </a:lnTo>
                  <a:lnTo>
                    <a:pt x="14955" y="16830"/>
                  </a:lnTo>
                  <a:lnTo>
                    <a:pt x="15296" y="16562"/>
                  </a:lnTo>
                  <a:lnTo>
                    <a:pt x="15637" y="16270"/>
                  </a:lnTo>
                  <a:lnTo>
                    <a:pt x="15953" y="15953"/>
                  </a:lnTo>
                  <a:lnTo>
                    <a:pt x="16270" y="15637"/>
                  </a:lnTo>
                  <a:lnTo>
                    <a:pt x="16562" y="15296"/>
                  </a:lnTo>
                  <a:lnTo>
                    <a:pt x="16830" y="14955"/>
                  </a:lnTo>
                  <a:lnTo>
                    <a:pt x="17098" y="14590"/>
                  </a:lnTo>
                  <a:lnTo>
                    <a:pt x="17341" y="14200"/>
                  </a:lnTo>
                  <a:lnTo>
                    <a:pt x="17561" y="13810"/>
                  </a:lnTo>
                  <a:lnTo>
                    <a:pt x="17780" y="13396"/>
                  </a:lnTo>
                  <a:lnTo>
                    <a:pt x="17975" y="12982"/>
                  </a:lnTo>
                  <a:lnTo>
                    <a:pt x="18121" y="12568"/>
                  </a:lnTo>
                  <a:lnTo>
                    <a:pt x="18267" y="12130"/>
                  </a:lnTo>
                  <a:lnTo>
                    <a:pt x="18413" y="11691"/>
                  </a:lnTo>
                  <a:lnTo>
                    <a:pt x="18511" y="11229"/>
                  </a:lnTo>
                  <a:lnTo>
                    <a:pt x="18584" y="10766"/>
                  </a:lnTo>
                  <a:lnTo>
                    <a:pt x="18657" y="10303"/>
                  </a:lnTo>
                  <a:lnTo>
                    <a:pt x="18681" y="9840"/>
                  </a:lnTo>
                  <a:lnTo>
                    <a:pt x="18705" y="9353"/>
                  </a:lnTo>
                  <a:lnTo>
                    <a:pt x="18705" y="9353"/>
                  </a:lnTo>
                  <a:lnTo>
                    <a:pt x="18681" y="8866"/>
                  </a:lnTo>
                  <a:lnTo>
                    <a:pt x="18657" y="8403"/>
                  </a:lnTo>
                  <a:lnTo>
                    <a:pt x="18584" y="7941"/>
                  </a:lnTo>
                  <a:lnTo>
                    <a:pt x="18511" y="7478"/>
                  </a:lnTo>
                  <a:lnTo>
                    <a:pt x="18413" y="7015"/>
                  </a:lnTo>
                  <a:lnTo>
                    <a:pt x="18267" y="6577"/>
                  </a:lnTo>
                  <a:lnTo>
                    <a:pt x="18121" y="6138"/>
                  </a:lnTo>
                  <a:lnTo>
                    <a:pt x="17975" y="5724"/>
                  </a:lnTo>
                  <a:lnTo>
                    <a:pt x="17780" y="5310"/>
                  </a:lnTo>
                  <a:lnTo>
                    <a:pt x="17561" y="4896"/>
                  </a:lnTo>
                  <a:lnTo>
                    <a:pt x="17341" y="4507"/>
                  </a:lnTo>
                  <a:lnTo>
                    <a:pt x="17098" y="4117"/>
                  </a:lnTo>
                  <a:lnTo>
                    <a:pt x="16830" y="3752"/>
                  </a:lnTo>
                  <a:lnTo>
                    <a:pt x="16562" y="3411"/>
                  </a:lnTo>
                  <a:lnTo>
                    <a:pt x="16270" y="3070"/>
                  </a:lnTo>
                  <a:lnTo>
                    <a:pt x="15953" y="2753"/>
                  </a:lnTo>
                  <a:lnTo>
                    <a:pt x="15637" y="2436"/>
                  </a:lnTo>
                  <a:lnTo>
                    <a:pt x="15296" y="2144"/>
                  </a:lnTo>
                  <a:lnTo>
                    <a:pt x="14955" y="1876"/>
                  </a:lnTo>
                  <a:lnTo>
                    <a:pt x="14589" y="1608"/>
                  </a:lnTo>
                  <a:lnTo>
                    <a:pt x="14200" y="1365"/>
                  </a:lnTo>
                  <a:lnTo>
                    <a:pt x="13810" y="1146"/>
                  </a:lnTo>
                  <a:lnTo>
                    <a:pt x="13396" y="926"/>
                  </a:lnTo>
                  <a:lnTo>
                    <a:pt x="12982" y="732"/>
                  </a:lnTo>
                  <a:lnTo>
                    <a:pt x="12568" y="585"/>
                  </a:lnTo>
                  <a:lnTo>
                    <a:pt x="12130" y="439"/>
                  </a:lnTo>
                  <a:lnTo>
                    <a:pt x="11691" y="293"/>
                  </a:lnTo>
                  <a:lnTo>
                    <a:pt x="11228" y="196"/>
                  </a:lnTo>
                  <a:lnTo>
                    <a:pt x="10766" y="123"/>
                  </a:lnTo>
                  <a:lnTo>
                    <a:pt x="10303" y="50"/>
                  </a:lnTo>
                  <a:lnTo>
                    <a:pt x="9840" y="25"/>
                  </a:lnTo>
                  <a:lnTo>
                    <a:pt x="9353" y="1"/>
                  </a:lnTo>
                  <a:lnTo>
                    <a:pt x="9353" y="1"/>
                  </a:lnTo>
                </a:path>
              </a:pathLst>
            </a:custGeom>
            <a:noFill/>
            <a:ln w="12175" cap="rnd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21900" tIns="121900" rIns="121900" bIns="121900" anchor="ctr" anchorCtr="0">
              <a:noAutofit/>
            </a:bodyPr>
            <a:lstStyle/>
            <a:p>
              <a:pPr defTabSz="1219170"/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Shape 444">
              <a:extLst>
                <a:ext uri="{FF2B5EF4-FFF2-40B4-BE49-F238E27FC236}">
                  <a16:creationId xmlns:a16="http://schemas.microsoft.com/office/drawing/2014/main" id="{106C011B-FBF0-49B0-A0B9-AA097CCA8A6F}"/>
                </a:ext>
              </a:extLst>
            </p:cNvPr>
            <p:cNvSpPr/>
            <p:nvPr/>
          </p:nvSpPr>
          <p:spPr>
            <a:xfrm>
              <a:off x="6211975" y="3753150"/>
              <a:ext cx="19525" cy="18900"/>
            </a:xfrm>
            <a:custGeom>
              <a:avLst/>
              <a:gdLst/>
              <a:ahLst/>
              <a:cxnLst/>
              <a:rect l="0" t="0" r="0" b="0"/>
              <a:pathLst>
                <a:path w="781" h="756" fill="none" extrusionOk="0">
                  <a:moveTo>
                    <a:pt x="585" y="0"/>
                  </a:moveTo>
                  <a:lnTo>
                    <a:pt x="585" y="0"/>
                  </a:lnTo>
                  <a:lnTo>
                    <a:pt x="658" y="24"/>
                  </a:lnTo>
                  <a:lnTo>
                    <a:pt x="707" y="49"/>
                  </a:lnTo>
                  <a:lnTo>
                    <a:pt x="756" y="122"/>
                  </a:lnTo>
                  <a:lnTo>
                    <a:pt x="780" y="195"/>
                  </a:lnTo>
                  <a:lnTo>
                    <a:pt x="780" y="195"/>
                  </a:lnTo>
                  <a:lnTo>
                    <a:pt x="756" y="268"/>
                  </a:lnTo>
                  <a:lnTo>
                    <a:pt x="707" y="390"/>
                  </a:lnTo>
                  <a:lnTo>
                    <a:pt x="658" y="487"/>
                  </a:lnTo>
                  <a:lnTo>
                    <a:pt x="585" y="560"/>
                  </a:lnTo>
                  <a:lnTo>
                    <a:pt x="585" y="560"/>
                  </a:lnTo>
                  <a:lnTo>
                    <a:pt x="488" y="633"/>
                  </a:lnTo>
                  <a:lnTo>
                    <a:pt x="390" y="706"/>
                  </a:lnTo>
                  <a:lnTo>
                    <a:pt x="293" y="755"/>
                  </a:lnTo>
                  <a:lnTo>
                    <a:pt x="196" y="755"/>
                  </a:lnTo>
                  <a:lnTo>
                    <a:pt x="196" y="755"/>
                  </a:lnTo>
                  <a:lnTo>
                    <a:pt x="122" y="755"/>
                  </a:lnTo>
                  <a:lnTo>
                    <a:pt x="74" y="706"/>
                  </a:lnTo>
                  <a:lnTo>
                    <a:pt x="25" y="633"/>
                  </a:lnTo>
                  <a:lnTo>
                    <a:pt x="1" y="560"/>
                  </a:lnTo>
                  <a:lnTo>
                    <a:pt x="1" y="560"/>
                  </a:lnTo>
                  <a:lnTo>
                    <a:pt x="25" y="487"/>
                  </a:lnTo>
                  <a:lnTo>
                    <a:pt x="74" y="390"/>
                  </a:lnTo>
                  <a:lnTo>
                    <a:pt x="122" y="268"/>
                  </a:lnTo>
                  <a:lnTo>
                    <a:pt x="196" y="195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585" y="0"/>
                  </a:lnTo>
                  <a:lnTo>
                    <a:pt x="585" y="0"/>
                  </a:lnTo>
                </a:path>
              </a:pathLst>
            </a:custGeom>
            <a:noFill/>
            <a:ln w="12175" cap="rnd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21900" tIns="121900" rIns="121900" bIns="121900" anchor="ctr" anchorCtr="0">
              <a:noAutofit/>
            </a:bodyPr>
            <a:lstStyle/>
            <a:p>
              <a:pPr defTabSz="1219170"/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Shape 445">
              <a:extLst>
                <a:ext uri="{FF2B5EF4-FFF2-40B4-BE49-F238E27FC236}">
                  <a16:creationId xmlns:a16="http://schemas.microsoft.com/office/drawing/2014/main" id="{357E4FC3-972D-4D18-A4A7-87E6607CA7A5}"/>
                </a:ext>
              </a:extLst>
            </p:cNvPr>
            <p:cNvSpPr/>
            <p:nvPr/>
          </p:nvSpPr>
          <p:spPr>
            <a:xfrm>
              <a:off x="5943475" y="3695900"/>
              <a:ext cx="177800" cy="351350"/>
            </a:xfrm>
            <a:custGeom>
              <a:avLst/>
              <a:gdLst/>
              <a:ahLst/>
              <a:cxnLst/>
              <a:rect l="0" t="0" r="0" b="0"/>
              <a:pathLst>
                <a:path w="7112" h="14054" fill="none" extrusionOk="0">
                  <a:moveTo>
                    <a:pt x="2582" y="780"/>
                  </a:moveTo>
                  <a:lnTo>
                    <a:pt x="2582" y="780"/>
                  </a:lnTo>
                  <a:lnTo>
                    <a:pt x="2752" y="780"/>
                  </a:lnTo>
                  <a:lnTo>
                    <a:pt x="2752" y="780"/>
                  </a:lnTo>
                  <a:lnTo>
                    <a:pt x="2996" y="780"/>
                  </a:lnTo>
                  <a:lnTo>
                    <a:pt x="3215" y="829"/>
                  </a:lnTo>
                  <a:lnTo>
                    <a:pt x="3386" y="878"/>
                  </a:lnTo>
                  <a:lnTo>
                    <a:pt x="3507" y="951"/>
                  </a:lnTo>
                  <a:lnTo>
                    <a:pt x="3507" y="951"/>
                  </a:lnTo>
                  <a:lnTo>
                    <a:pt x="3605" y="1024"/>
                  </a:lnTo>
                  <a:lnTo>
                    <a:pt x="3702" y="1048"/>
                  </a:lnTo>
                  <a:lnTo>
                    <a:pt x="3800" y="1024"/>
                  </a:lnTo>
                  <a:lnTo>
                    <a:pt x="3897" y="951"/>
                  </a:lnTo>
                  <a:lnTo>
                    <a:pt x="3897" y="951"/>
                  </a:lnTo>
                  <a:lnTo>
                    <a:pt x="3970" y="878"/>
                  </a:lnTo>
                  <a:lnTo>
                    <a:pt x="4092" y="829"/>
                  </a:lnTo>
                  <a:lnTo>
                    <a:pt x="4189" y="780"/>
                  </a:lnTo>
                  <a:lnTo>
                    <a:pt x="4262" y="780"/>
                  </a:lnTo>
                  <a:lnTo>
                    <a:pt x="4262" y="780"/>
                  </a:lnTo>
                  <a:lnTo>
                    <a:pt x="4384" y="731"/>
                  </a:lnTo>
                  <a:lnTo>
                    <a:pt x="4506" y="658"/>
                  </a:lnTo>
                  <a:lnTo>
                    <a:pt x="4676" y="537"/>
                  </a:lnTo>
                  <a:lnTo>
                    <a:pt x="4847" y="390"/>
                  </a:lnTo>
                  <a:lnTo>
                    <a:pt x="4847" y="390"/>
                  </a:lnTo>
                  <a:lnTo>
                    <a:pt x="5042" y="244"/>
                  </a:lnTo>
                  <a:lnTo>
                    <a:pt x="5285" y="123"/>
                  </a:lnTo>
                  <a:lnTo>
                    <a:pt x="5529" y="49"/>
                  </a:lnTo>
                  <a:lnTo>
                    <a:pt x="5797" y="1"/>
                  </a:lnTo>
                  <a:lnTo>
                    <a:pt x="5797" y="1"/>
                  </a:lnTo>
                  <a:lnTo>
                    <a:pt x="5894" y="25"/>
                  </a:lnTo>
                  <a:lnTo>
                    <a:pt x="5992" y="49"/>
                  </a:lnTo>
                  <a:lnTo>
                    <a:pt x="6040" y="74"/>
                  </a:lnTo>
                  <a:lnTo>
                    <a:pt x="6089" y="123"/>
                  </a:lnTo>
                  <a:lnTo>
                    <a:pt x="6089" y="171"/>
                  </a:lnTo>
                  <a:lnTo>
                    <a:pt x="6089" y="244"/>
                  </a:lnTo>
                  <a:lnTo>
                    <a:pt x="6040" y="317"/>
                  </a:lnTo>
                  <a:lnTo>
                    <a:pt x="5992" y="390"/>
                  </a:lnTo>
                  <a:lnTo>
                    <a:pt x="5992" y="390"/>
                  </a:lnTo>
                  <a:lnTo>
                    <a:pt x="5845" y="561"/>
                  </a:lnTo>
                  <a:lnTo>
                    <a:pt x="5772" y="707"/>
                  </a:lnTo>
                  <a:lnTo>
                    <a:pt x="5748" y="853"/>
                  </a:lnTo>
                  <a:lnTo>
                    <a:pt x="5772" y="926"/>
                  </a:lnTo>
                  <a:lnTo>
                    <a:pt x="5797" y="951"/>
                  </a:lnTo>
                  <a:lnTo>
                    <a:pt x="5797" y="951"/>
                  </a:lnTo>
                  <a:lnTo>
                    <a:pt x="5870" y="1048"/>
                  </a:lnTo>
                  <a:lnTo>
                    <a:pt x="5918" y="1145"/>
                  </a:lnTo>
                  <a:lnTo>
                    <a:pt x="5967" y="1243"/>
                  </a:lnTo>
                  <a:lnTo>
                    <a:pt x="5992" y="1340"/>
                  </a:lnTo>
                  <a:lnTo>
                    <a:pt x="5992" y="1340"/>
                  </a:lnTo>
                  <a:lnTo>
                    <a:pt x="5967" y="1438"/>
                  </a:lnTo>
                  <a:lnTo>
                    <a:pt x="5918" y="1535"/>
                  </a:lnTo>
                  <a:lnTo>
                    <a:pt x="5870" y="1633"/>
                  </a:lnTo>
                  <a:lnTo>
                    <a:pt x="5797" y="1730"/>
                  </a:lnTo>
                  <a:lnTo>
                    <a:pt x="5797" y="1730"/>
                  </a:lnTo>
                  <a:lnTo>
                    <a:pt x="5748" y="1754"/>
                  </a:lnTo>
                  <a:lnTo>
                    <a:pt x="5699" y="1754"/>
                  </a:lnTo>
                  <a:lnTo>
                    <a:pt x="5553" y="1754"/>
                  </a:lnTo>
                  <a:lnTo>
                    <a:pt x="5383" y="1657"/>
                  </a:lnTo>
                  <a:lnTo>
                    <a:pt x="5212" y="1535"/>
                  </a:lnTo>
                  <a:lnTo>
                    <a:pt x="5212" y="1535"/>
                  </a:lnTo>
                  <a:lnTo>
                    <a:pt x="5066" y="1389"/>
                  </a:lnTo>
                  <a:lnTo>
                    <a:pt x="4896" y="1316"/>
                  </a:lnTo>
                  <a:lnTo>
                    <a:pt x="4749" y="1292"/>
                  </a:lnTo>
                  <a:lnTo>
                    <a:pt x="4701" y="1316"/>
                  </a:lnTo>
                  <a:lnTo>
                    <a:pt x="4652" y="1340"/>
                  </a:lnTo>
                  <a:lnTo>
                    <a:pt x="4652" y="1340"/>
                  </a:lnTo>
                  <a:lnTo>
                    <a:pt x="4555" y="1413"/>
                  </a:lnTo>
                  <a:lnTo>
                    <a:pt x="4457" y="1486"/>
                  </a:lnTo>
                  <a:lnTo>
                    <a:pt x="4360" y="1511"/>
                  </a:lnTo>
                  <a:lnTo>
                    <a:pt x="4262" y="1535"/>
                  </a:lnTo>
                  <a:lnTo>
                    <a:pt x="4262" y="1535"/>
                  </a:lnTo>
                  <a:lnTo>
                    <a:pt x="4116" y="1559"/>
                  </a:lnTo>
                  <a:lnTo>
                    <a:pt x="4043" y="1584"/>
                  </a:lnTo>
                  <a:lnTo>
                    <a:pt x="3994" y="1633"/>
                  </a:lnTo>
                  <a:lnTo>
                    <a:pt x="3994" y="1633"/>
                  </a:lnTo>
                  <a:lnTo>
                    <a:pt x="3946" y="1657"/>
                  </a:lnTo>
                  <a:lnTo>
                    <a:pt x="3873" y="1681"/>
                  </a:lnTo>
                  <a:lnTo>
                    <a:pt x="3702" y="1730"/>
                  </a:lnTo>
                  <a:lnTo>
                    <a:pt x="3702" y="1730"/>
                  </a:lnTo>
                  <a:lnTo>
                    <a:pt x="3605" y="1730"/>
                  </a:lnTo>
                  <a:lnTo>
                    <a:pt x="3507" y="1779"/>
                  </a:lnTo>
                  <a:lnTo>
                    <a:pt x="3410" y="1827"/>
                  </a:lnTo>
                  <a:lnTo>
                    <a:pt x="3312" y="1900"/>
                  </a:lnTo>
                  <a:lnTo>
                    <a:pt x="3312" y="1900"/>
                  </a:lnTo>
                  <a:lnTo>
                    <a:pt x="3288" y="1949"/>
                  </a:lnTo>
                  <a:lnTo>
                    <a:pt x="3288" y="2022"/>
                  </a:lnTo>
                  <a:lnTo>
                    <a:pt x="3288" y="2144"/>
                  </a:lnTo>
                  <a:lnTo>
                    <a:pt x="3386" y="2314"/>
                  </a:lnTo>
                  <a:lnTo>
                    <a:pt x="3507" y="2485"/>
                  </a:lnTo>
                  <a:lnTo>
                    <a:pt x="3507" y="2485"/>
                  </a:lnTo>
                  <a:lnTo>
                    <a:pt x="3605" y="2558"/>
                  </a:lnTo>
                  <a:lnTo>
                    <a:pt x="3702" y="2582"/>
                  </a:lnTo>
                  <a:lnTo>
                    <a:pt x="3800" y="2607"/>
                  </a:lnTo>
                  <a:lnTo>
                    <a:pt x="3921" y="2607"/>
                  </a:lnTo>
                  <a:lnTo>
                    <a:pt x="4043" y="2582"/>
                  </a:lnTo>
                  <a:lnTo>
                    <a:pt x="4141" y="2534"/>
                  </a:lnTo>
                  <a:lnTo>
                    <a:pt x="4262" y="2461"/>
                  </a:lnTo>
                  <a:lnTo>
                    <a:pt x="4360" y="2388"/>
                  </a:lnTo>
                  <a:lnTo>
                    <a:pt x="4360" y="2388"/>
                  </a:lnTo>
                  <a:lnTo>
                    <a:pt x="4555" y="2193"/>
                  </a:lnTo>
                  <a:lnTo>
                    <a:pt x="4749" y="2047"/>
                  </a:lnTo>
                  <a:lnTo>
                    <a:pt x="4920" y="1949"/>
                  </a:lnTo>
                  <a:lnTo>
                    <a:pt x="5042" y="1900"/>
                  </a:lnTo>
                  <a:lnTo>
                    <a:pt x="5042" y="1900"/>
                  </a:lnTo>
                  <a:lnTo>
                    <a:pt x="5115" y="1925"/>
                  </a:lnTo>
                  <a:lnTo>
                    <a:pt x="5163" y="1974"/>
                  </a:lnTo>
                  <a:lnTo>
                    <a:pt x="5212" y="2022"/>
                  </a:lnTo>
                  <a:lnTo>
                    <a:pt x="5212" y="2095"/>
                  </a:lnTo>
                  <a:lnTo>
                    <a:pt x="5212" y="2095"/>
                  </a:lnTo>
                  <a:lnTo>
                    <a:pt x="5236" y="2168"/>
                  </a:lnTo>
                  <a:lnTo>
                    <a:pt x="5285" y="2241"/>
                  </a:lnTo>
                  <a:lnTo>
                    <a:pt x="5334" y="2266"/>
                  </a:lnTo>
                  <a:lnTo>
                    <a:pt x="5407" y="2290"/>
                  </a:lnTo>
                  <a:lnTo>
                    <a:pt x="5407" y="2290"/>
                  </a:lnTo>
                  <a:lnTo>
                    <a:pt x="5504" y="2314"/>
                  </a:lnTo>
                  <a:lnTo>
                    <a:pt x="5602" y="2339"/>
                  </a:lnTo>
                  <a:lnTo>
                    <a:pt x="5699" y="2412"/>
                  </a:lnTo>
                  <a:lnTo>
                    <a:pt x="5797" y="2485"/>
                  </a:lnTo>
                  <a:lnTo>
                    <a:pt x="5797" y="2485"/>
                  </a:lnTo>
                  <a:lnTo>
                    <a:pt x="5845" y="2558"/>
                  </a:lnTo>
                  <a:lnTo>
                    <a:pt x="5870" y="2680"/>
                  </a:lnTo>
                  <a:lnTo>
                    <a:pt x="5845" y="2777"/>
                  </a:lnTo>
                  <a:lnTo>
                    <a:pt x="5797" y="2850"/>
                  </a:lnTo>
                  <a:lnTo>
                    <a:pt x="5797" y="2850"/>
                  </a:lnTo>
                  <a:lnTo>
                    <a:pt x="5699" y="2923"/>
                  </a:lnTo>
                  <a:lnTo>
                    <a:pt x="5602" y="2996"/>
                  </a:lnTo>
                  <a:lnTo>
                    <a:pt x="5504" y="3045"/>
                  </a:lnTo>
                  <a:lnTo>
                    <a:pt x="5407" y="3045"/>
                  </a:lnTo>
                  <a:lnTo>
                    <a:pt x="5407" y="3045"/>
                  </a:lnTo>
                  <a:lnTo>
                    <a:pt x="5310" y="3069"/>
                  </a:lnTo>
                  <a:lnTo>
                    <a:pt x="5163" y="3167"/>
                  </a:lnTo>
                  <a:lnTo>
                    <a:pt x="4993" y="3289"/>
                  </a:lnTo>
                  <a:lnTo>
                    <a:pt x="4847" y="3435"/>
                  </a:lnTo>
                  <a:lnTo>
                    <a:pt x="4847" y="3435"/>
                  </a:lnTo>
                  <a:lnTo>
                    <a:pt x="4676" y="3581"/>
                  </a:lnTo>
                  <a:lnTo>
                    <a:pt x="4506" y="3703"/>
                  </a:lnTo>
                  <a:lnTo>
                    <a:pt x="4384" y="3776"/>
                  </a:lnTo>
                  <a:lnTo>
                    <a:pt x="4262" y="3800"/>
                  </a:lnTo>
                  <a:lnTo>
                    <a:pt x="4262" y="3800"/>
                  </a:lnTo>
                  <a:lnTo>
                    <a:pt x="4141" y="3849"/>
                  </a:lnTo>
                  <a:lnTo>
                    <a:pt x="3970" y="3971"/>
                  </a:lnTo>
                  <a:lnTo>
                    <a:pt x="3726" y="4165"/>
                  </a:lnTo>
                  <a:lnTo>
                    <a:pt x="3483" y="4409"/>
                  </a:lnTo>
                  <a:lnTo>
                    <a:pt x="3142" y="4750"/>
                  </a:lnTo>
                  <a:lnTo>
                    <a:pt x="3142" y="4750"/>
                  </a:lnTo>
                  <a:lnTo>
                    <a:pt x="3020" y="4847"/>
                  </a:lnTo>
                  <a:lnTo>
                    <a:pt x="2874" y="4969"/>
                  </a:lnTo>
                  <a:lnTo>
                    <a:pt x="2557" y="5164"/>
                  </a:lnTo>
                  <a:lnTo>
                    <a:pt x="2265" y="5286"/>
                  </a:lnTo>
                  <a:lnTo>
                    <a:pt x="2119" y="5310"/>
                  </a:lnTo>
                  <a:lnTo>
                    <a:pt x="1997" y="5335"/>
                  </a:lnTo>
                  <a:lnTo>
                    <a:pt x="1997" y="5335"/>
                  </a:lnTo>
                  <a:lnTo>
                    <a:pt x="1754" y="5335"/>
                  </a:lnTo>
                  <a:lnTo>
                    <a:pt x="1535" y="5383"/>
                  </a:lnTo>
                  <a:lnTo>
                    <a:pt x="1364" y="5456"/>
                  </a:lnTo>
                  <a:lnTo>
                    <a:pt x="1242" y="5529"/>
                  </a:lnTo>
                  <a:lnTo>
                    <a:pt x="1242" y="5529"/>
                  </a:lnTo>
                  <a:lnTo>
                    <a:pt x="1169" y="5602"/>
                  </a:lnTo>
                  <a:lnTo>
                    <a:pt x="1096" y="5700"/>
                  </a:lnTo>
                  <a:lnTo>
                    <a:pt x="1047" y="5797"/>
                  </a:lnTo>
                  <a:lnTo>
                    <a:pt x="1047" y="5895"/>
                  </a:lnTo>
                  <a:lnTo>
                    <a:pt x="1047" y="5895"/>
                  </a:lnTo>
                  <a:lnTo>
                    <a:pt x="1047" y="5992"/>
                  </a:lnTo>
                  <a:lnTo>
                    <a:pt x="1096" y="6090"/>
                  </a:lnTo>
                  <a:lnTo>
                    <a:pt x="1169" y="6187"/>
                  </a:lnTo>
                  <a:lnTo>
                    <a:pt x="1242" y="6284"/>
                  </a:lnTo>
                  <a:lnTo>
                    <a:pt x="1242" y="6284"/>
                  </a:lnTo>
                  <a:lnTo>
                    <a:pt x="1315" y="6357"/>
                  </a:lnTo>
                  <a:lnTo>
                    <a:pt x="1413" y="6406"/>
                  </a:lnTo>
                  <a:lnTo>
                    <a:pt x="1535" y="6455"/>
                  </a:lnTo>
                  <a:lnTo>
                    <a:pt x="1608" y="6455"/>
                  </a:lnTo>
                  <a:lnTo>
                    <a:pt x="1608" y="6455"/>
                  </a:lnTo>
                  <a:lnTo>
                    <a:pt x="1729" y="6504"/>
                  </a:lnTo>
                  <a:lnTo>
                    <a:pt x="1876" y="6601"/>
                  </a:lnTo>
                  <a:lnTo>
                    <a:pt x="2070" y="6747"/>
                  </a:lnTo>
                  <a:lnTo>
                    <a:pt x="2290" y="6942"/>
                  </a:lnTo>
                  <a:lnTo>
                    <a:pt x="2290" y="6942"/>
                  </a:lnTo>
                  <a:lnTo>
                    <a:pt x="2484" y="7137"/>
                  </a:lnTo>
                  <a:lnTo>
                    <a:pt x="2679" y="7283"/>
                  </a:lnTo>
                  <a:lnTo>
                    <a:pt x="2825" y="7380"/>
                  </a:lnTo>
                  <a:lnTo>
                    <a:pt x="2947" y="7405"/>
                  </a:lnTo>
                  <a:lnTo>
                    <a:pt x="2947" y="7405"/>
                  </a:lnTo>
                  <a:lnTo>
                    <a:pt x="3093" y="7380"/>
                  </a:lnTo>
                  <a:lnTo>
                    <a:pt x="3166" y="7356"/>
                  </a:lnTo>
                  <a:lnTo>
                    <a:pt x="3239" y="7332"/>
                  </a:lnTo>
                  <a:lnTo>
                    <a:pt x="3239" y="7332"/>
                  </a:lnTo>
                  <a:lnTo>
                    <a:pt x="3288" y="7283"/>
                  </a:lnTo>
                  <a:lnTo>
                    <a:pt x="3410" y="7259"/>
                  </a:lnTo>
                  <a:lnTo>
                    <a:pt x="3556" y="7234"/>
                  </a:lnTo>
                  <a:lnTo>
                    <a:pt x="3702" y="7234"/>
                  </a:lnTo>
                  <a:lnTo>
                    <a:pt x="3702" y="7234"/>
                  </a:lnTo>
                  <a:lnTo>
                    <a:pt x="3873" y="7234"/>
                  </a:lnTo>
                  <a:lnTo>
                    <a:pt x="4019" y="7283"/>
                  </a:lnTo>
                  <a:lnTo>
                    <a:pt x="4165" y="7332"/>
                  </a:lnTo>
                  <a:lnTo>
                    <a:pt x="4262" y="7429"/>
                  </a:lnTo>
                  <a:lnTo>
                    <a:pt x="4262" y="7429"/>
                  </a:lnTo>
                  <a:lnTo>
                    <a:pt x="4360" y="7502"/>
                  </a:lnTo>
                  <a:lnTo>
                    <a:pt x="4457" y="7551"/>
                  </a:lnTo>
                  <a:lnTo>
                    <a:pt x="4555" y="7600"/>
                  </a:lnTo>
                  <a:lnTo>
                    <a:pt x="4652" y="7600"/>
                  </a:lnTo>
                  <a:lnTo>
                    <a:pt x="4652" y="7600"/>
                  </a:lnTo>
                  <a:lnTo>
                    <a:pt x="4749" y="7648"/>
                  </a:lnTo>
                  <a:lnTo>
                    <a:pt x="4896" y="7721"/>
                  </a:lnTo>
                  <a:lnTo>
                    <a:pt x="5066" y="7843"/>
                  </a:lnTo>
                  <a:lnTo>
                    <a:pt x="5212" y="7989"/>
                  </a:lnTo>
                  <a:lnTo>
                    <a:pt x="5212" y="7989"/>
                  </a:lnTo>
                  <a:lnTo>
                    <a:pt x="5383" y="8135"/>
                  </a:lnTo>
                  <a:lnTo>
                    <a:pt x="5553" y="8257"/>
                  </a:lnTo>
                  <a:lnTo>
                    <a:pt x="5699" y="8330"/>
                  </a:lnTo>
                  <a:lnTo>
                    <a:pt x="5797" y="8355"/>
                  </a:lnTo>
                  <a:lnTo>
                    <a:pt x="5797" y="8355"/>
                  </a:lnTo>
                  <a:lnTo>
                    <a:pt x="5870" y="8379"/>
                  </a:lnTo>
                  <a:lnTo>
                    <a:pt x="5992" y="8428"/>
                  </a:lnTo>
                  <a:lnTo>
                    <a:pt x="6089" y="8476"/>
                  </a:lnTo>
                  <a:lnTo>
                    <a:pt x="6162" y="8549"/>
                  </a:lnTo>
                  <a:lnTo>
                    <a:pt x="6162" y="8549"/>
                  </a:lnTo>
                  <a:lnTo>
                    <a:pt x="6259" y="8622"/>
                  </a:lnTo>
                  <a:lnTo>
                    <a:pt x="6357" y="8695"/>
                  </a:lnTo>
                  <a:lnTo>
                    <a:pt x="6454" y="8720"/>
                  </a:lnTo>
                  <a:lnTo>
                    <a:pt x="6552" y="8744"/>
                  </a:lnTo>
                  <a:lnTo>
                    <a:pt x="6552" y="8744"/>
                  </a:lnTo>
                  <a:lnTo>
                    <a:pt x="6649" y="8769"/>
                  </a:lnTo>
                  <a:lnTo>
                    <a:pt x="6747" y="8793"/>
                  </a:lnTo>
                  <a:lnTo>
                    <a:pt x="6844" y="8866"/>
                  </a:lnTo>
                  <a:lnTo>
                    <a:pt x="6941" y="8939"/>
                  </a:lnTo>
                  <a:lnTo>
                    <a:pt x="6941" y="8939"/>
                  </a:lnTo>
                  <a:lnTo>
                    <a:pt x="7014" y="9036"/>
                  </a:lnTo>
                  <a:lnTo>
                    <a:pt x="7063" y="9134"/>
                  </a:lnTo>
                  <a:lnTo>
                    <a:pt x="7112" y="9231"/>
                  </a:lnTo>
                  <a:lnTo>
                    <a:pt x="7112" y="9304"/>
                  </a:lnTo>
                  <a:lnTo>
                    <a:pt x="7112" y="9304"/>
                  </a:lnTo>
                  <a:lnTo>
                    <a:pt x="7112" y="9402"/>
                  </a:lnTo>
                  <a:lnTo>
                    <a:pt x="7063" y="9499"/>
                  </a:lnTo>
                  <a:lnTo>
                    <a:pt x="7014" y="9597"/>
                  </a:lnTo>
                  <a:lnTo>
                    <a:pt x="6941" y="9694"/>
                  </a:lnTo>
                  <a:lnTo>
                    <a:pt x="6941" y="9694"/>
                  </a:lnTo>
                  <a:lnTo>
                    <a:pt x="6868" y="9791"/>
                  </a:lnTo>
                  <a:lnTo>
                    <a:pt x="6795" y="9889"/>
                  </a:lnTo>
                  <a:lnTo>
                    <a:pt x="6747" y="9986"/>
                  </a:lnTo>
                  <a:lnTo>
                    <a:pt x="6747" y="10084"/>
                  </a:lnTo>
                  <a:lnTo>
                    <a:pt x="6747" y="10084"/>
                  </a:lnTo>
                  <a:lnTo>
                    <a:pt x="6722" y="10181"/>
                  </a:lnTo>
                  <a:lnTo>
                    <a:pt x="6625" y="10327"/>
                  </a:lnTo>
                  <a:lnTo>
                    <a:pt x="6503" y="10473"/>
                  </a:lnTo>
                  <a:lnTo>
                    <a:pt x="6357" y="10644"/>
                  </a:lnTo>
                  <a:lnTo>
                    <a:pt x="6357" y="10644"/>
                  </a:lnTo>
                  <a:lnTo>
                    <a:pt x="6211" y="10814"/>
                  </a:lnTo>
                  <a:lnTo>
                    <a:pt x="6089" y="10961"/>
                  </a:lnTo>
                  <a:lnTo>
                    <a:pt x="6016" y="11107"/>
                  </a:lnTo>
                  <a:lnTo>
                    <a:pt x="5992" y="11204"/>
                  </a:lnTo>
                  <a:lnTo>
                    <a:pt x="5992" y="11204"/>
                  </a:lnTo>
                  <a:lnTo>
                    <a:pt x="5943" y="11326"/>
                  </a:lnTo>
                  <a:lnTo>
                    <a:pt x="5870" y="11472"/>
                  </a:lnTo>
                  <a:lnTo>
                    <a:pt x="5748" y="11618"/>
                  </a:lnTo>
                  <a:lnTo>
                    <a:pt x="5602" y="11789"/>
                  </a:lnTo>
                  <a:lnTo>
                    <a:pt x="5602" y="11789"/>
                  </a:lnTo>
                  <a:lnTo>
                    <a:pt x="5456" y="11935"/>
                  </a:lnTo>
                  <a:lnTo>
                    <a:pt x="5334" y="12105"/>
                  </a:lnTo>
                  <a:lnTo>
                    <a:pt x="5261" y="12251"/>
                  </a:lnTo>
                  <a:lnTo>
                    <a:pt x="5212" y="12349"/>
                  </a:lnTo>
                  <a:lnTo>
                    <a:pt x="5212" y="12349"/>
                  </a:lnTo>
                  <a:lnTo>
                    <a:pt x="5188" y="12446"/>
                  </a:lnTo>
                  <a:lnTo>
                    <a:pt x="5139" y="12568"/>
                  </a:lnTo>
                  <a:lnTo>
                    <a:pt x="5042" y="12714"/>
                  </a:lnTo>
                  <a:lnTo>
                    <a:pt x="4944" y="12836"/>
                  </a:lnTo>
                  <a:lnTo>
                    <a:pt x="4944" y="12836"/>
                  </a:lnTo>
                  <a:lnTo>
                    <a:pt x="4822" y="12958"/>
                  </a:lnTo>
                  <a:lnTo>
                    <a:pt x="4725" y="13079"/>
                  </a:lnTo>
                  <a:lnTo>
                    <a:pt x="4676" y="13201"/>
                  </a:lnTo>
                  <a:lnTo>
                    <a:pt x="4652" y="13299"/>
                  </a:lnTo>
                  <a:lnTo>
                    <a:pt x="4652" y="13299"/>
                  </a:lnTo>
                  <a:lnTo>
                    <a:pt x="4676" y="13469"/>
                  </a:lnTo>
                  <a:lnTo>
                    <a:pt x="4701" y="13542"/>
                  </a:lnTo>
                  <a:lnTo>
                    <a:pt x="4749" y="13591"/>
                  </a:lnTo>
                  <a:lnTo>
                    <a:pt x="4749" y="13591"/>
                  </a:lnTo>
                  <a:lnTo>
                    <a:pt x="4774" y="13640"/>
                  </a:lnTo>
                  <a:lnTo>
                    <a:pt x="4822" y="13713"/>
                  </a:lnTo>
                  <a:lnTo>
                    <a:pt x="4847" y="13883"/>
                  </a:lnTo>
                  <a:lnTo>
                    <a:pt x="4847" y="13883"/>
                  </a:lnTo>
                  <a:lnTo>
                    <a:pt x="4822" y="13956"/>
                  </a:lnTo>
                  <a:lnTo>
                    <a:pt x="4774" y="14005"/>
                  </a:lnTo>
                  <a:lnTo>
                    <a:pt x="4725" y="14054"/>
                  </a:lnTo>
                  <a:lnTo>
                    <a:pt x="4652" y="14054"/>
                  </a:lnTo>
                  <a:lnTo>
                    <a:pt x="4652" y="14054"/>
                  </a:lnTo>
                  <a:lnTo>
                    <a:pt x="4555" y="14054"/>
                  </a:lnTo>
                  <a:lnTo>
                    <a:pt x="4457" y="14005"/>
                  </a:lnTo>
                  <a:lnTo>
                    <a:pt x="4360" y="13956"/>
                  </a:lnTo>
                  <a:lnTo>
                    <a:pt x="4262" y="13883"/>
                  </a:lnTo>
                  <a:lnTo>
                    <a:pt x="4262" y="13883"/>
                  </a:lnTo>
                  <a:lnTo>
                    <a:pt x="4189" y="13761"/>
                  </a:lnTo>
                  <a:lnTo>
                    <a:pt x="4141" y="13615"/>
                  </a:lnTo>
                  <a:lnTo>
                    <a:pt x="4092" y="13469"/>
                  </a:lnTo>
                  <a:lnTo>
                    <a:pt x="4092" y="13299"/>
                  </a:lnTo>
                  <a:lnTo>
                    <a:pt x="4092" y="13299"/>
                  </a:lnTo>
                  <a:lnTo>
                    <a:pt x="4067" y="13152"/>
                  </a:lnTo>
                  <a:lnTo>
                    <a:pt x="4019" y="12982"/>
                  </a:lnTo>
                  <a:lnTo>
                    <a:pt x="3970" y="12836"/>
                  </a:lnTo>
                  <a:lnTo>
                    <a:pt x="3897" y="12738"/>
                  </a:lnTo>
                  <a:lnTo>
                    <a:pt x="3897" y="12738"/>
                  </a:lnTo>
                  <a:lnTo>
                    <a:pt x="3848" y="12690"/>
                  </a:lnTo>
                  <a:lnTo>
                    <a:pt x="3824" y="12592"/>
                  </a:lnTo>
                  <a:lnTo>
                    <a:pt x="3751" y="12349"/>
                  </a:lnTo>
                  <a:lnTo>
                    <a:pt x="3726" y="12056"/>
                  </a:lnTo>
                  <a:lnTo>
                    <a:pt x="3702" y="11716"/>
                  </a:lnTo>
                  <a:lnTo>
                    <a:pt x="3702" y="11472"/>
                  </a:lnTo>
                  <a:lnTo>
                    <a:pt x="3702" y="11472"/>
                  </a:lnTo>
                  <a:lnTo>
                    <a:pt x="3702" y="11301"/>
                  </a:lnTo>
                  <a:lnTo>
                    <a:pt x="3653" y="11107"/>
                  </a:lnTo>
                  <a:lnTo>
                    <a:pt x="3629" y="10936"/>
                  </a:lnTo>
                  <a:lnTo>
                    <a:pt x="3556" y="10741"/>
                  </a:lnTo>
                  <a:lnTo>
                    <a:pt x="3483" y="10571"/>
                  </a:lnTo>
                  <a:lnTo>
                    <a:pt x="3410" y="10425"/>
                  </a:lnTo>
                  <a:lnTo>
                    <a:pt x="3312" y="10279"/>
                  </a:lnTo>
                  <a:lnTo>
                    <a:pt x="3239" y="10181"/>
                  </a:lnTo>
                  <a:lnTo>
                    <a:pt x="3239" y="10181"/>
                  </a:lnTo>
                  <a:lnTo>
                    <a:pt x="3045" y="9962"/>
                  </a:lnTo>
                  <a:lnTo>
                    <a:pt x="2898" y="9767"/>
                  </a:lnTo>
                  <a:lnTo>
                    <a:pt x="2801" y="9621"/>
                  </a:lnTo>
                  <a:lnTo>
                    <a:pt x="2752" y="9499"/>
                  </a:lnTo>
                  <a:lnTo>
                    <a:pt x="2752" y="9499"/>
                  </a:lnTo>
                  <a:lnTo>
                    <a:pt x="2728" y="9353"/>
                  </a:lnTo>
                  <a:lnTo>
                    <a:pt x="2704" y="9280"/>
                  </a:lnTo>
                  <a:lnTo>
                    <a:pt x="2655" y="9231"/>
                  </a:lnTo>
                  <a:lnTo>
                    <a:pt x="2655" y="9231"/>
                  </a:lnTo>
                  <a:lnTo>
                    <a:pt x="2631" y="9158"/>
                  </a:lnTo>
                  <a:lnTo>
                    <a:pt x="2582" y="9036"/>
                  </a:lnTo>
                  <a:lnTo>
                    <a:pt x="2582" y="8890"/>
                  </a:lnTo>
                  <a:lnTo>
                    <a:pt x="2557" y="8744"/>
                  </a:lnTo>
                  <a:lnTo>
                    <a:pt x="2557" y="8744"/>
                  </a:lnTo>
                  <a:lnTo>
                    <a:pt x="2582" y="8598"/>
                  </a:lnTo>
                  <a:lnTo>
                    <a:pt x="2582" y="8452"/>
                  </a:lnTo>
                  <a:lnTo>
                    <a:pt x="2631" y="8330"/>
                  </a:lnTo>
                  <a:lnTo>
                    <a:pt x="2655" y="8281"/>
                  </a:lnTo>
                  <a:lnTo>
                    <a:pt x="2655" y="8281"/>
                  </a:lnTo>
                  <a:lnTo>
                    <a:pt x="2704" y="8208"/>
                  </a:lnTo>
                  <a:lnTo>
                    <a:pt x="2728" y="8160"/>
                  </a:lnTo>
                  <a:lnTo>
                    <a:pt x="2752" y="7989"/>
                  </a:lnTo>
                  <a:lnTo>
                    <a:pt x="2752" y="7989"/>
                  </a:lnTo>
                  <a:lnTo>
                    <a:pt x="2728" y="7819"/>
                  </a:lnTo>
                  <a:lnTo>
                    <a:pt x="2704" y="7746"/>
                  </a:lnTo>
                  <a:lnTo>
                    <a:pt x="2655" y="7697"/>
                  </a:lnTo>
                  <a:lnTo>
                    <a:pt x="2655" y="7697"/>
                  </a:lnTo>
                  <a:lnTo>
                    <a:pt x="2606" y="7673"/>
                  </a:lnTo>
                  <a:lnTo>
                    <a:pt x="2533" y="7624"/>
                  </a:lnTo>
                  <a:lnTo>
                    <a:pt x="2363" y="7600"/>
                  </a:lnTo>
                  <a:lnTo>
                    <a:pt x="2363" y="7600"/>
                  </a:lnTo>
                  <a:lnTo>
                    <a:pt x="2265" y="7575"/>
                  </a:lnTo>
                  <a:lnTo>
                    <a:pt x="2119" y="7502"/>
                  </a:lnTo>
                  <a:lnTo>
                    <a:pt x="1973" y="7380"/>
                  </a:lnTo>
                  <a:lnTo>
                    <a:pt x="1802" y="7234"/>
                  </a:lnTo>
                  <a:lnTo>
                    <a:pt x="1802" y="7234"/>
                  </a:lnTo>
                  <a:lnTo>
                    <a:pt x="1632" y="7088"/>
                  </a:lnTo>
                  <a:lnTo>
                    <a:pt x="1486" y="6966"/>
                  </a:lnTo>
                  <a:lnTo>
                    <a:pt x="1340" y="6869"/>
                  </a:lnTo>
                  <a:lnTo>
                    <a:pt x="1242" y="6845"/>
                  </a:lnTo>
                  <a:lnTo>
                    <a:pt x="1242" y="6845"/>
                  </a:lnTo>
                  <a:lnTo>
                    <a:pt x="1121" y="6796"/>
                  </a:lnTo>
                  <a:lnTo>
                    <a:pt x="926" y="6674"/>
                  </a:lnTo>
                  <a:lnTo>
                    <a:pt x="706" y="6504"/>
                  </a:lnTo>
                  <a:lnTo>
                    <a:pt x="463" y="6284"/>
                  </a:lnTo>
                  <a:lnTo>
                    <a:pt x="463" y="6284"/>
                  </a:lnTo>
                  <a:lnTo>
                    <a:pt x="171" y="5919"/>
                  </a:lnTo>
                  <a:lnTo>
                    <a:pt x="0" y="5700"/>
                  </a:lnTo>
                  <a:lnTo>
                    <a:pt x="0" y="5700"/>
                  </a:lnTo>
                  <a:lnTo>
                    <a:pt x="0" y="5724"/>
                  </a:lnTo>
                </a:path>
              </a:pathLst>
            </a:custGeom>
            <a:noFill/>
            <a:ln w="12175" cap="rnd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21900" tIns="121900" rIns="121900" bIns="121900" anchor="ctr" anchorCtr="0">
              <a:noAutofit/>
            </a:bodyPr>
            <a:lstStyle/>
            <a:p>
              <a:pPr defTabSz="1219170"/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Shape 446">
              <a:extLst>
                <a:ext uri="{FF2B5EF4-FFF2-40B4-BE49-F238E27FC236}">
                  <a16:creationId xmlns:a16="http://schemas.microsoft.com/office/drawing/2014/main" id="{806C6CB8-72FF-4FFF-867D-C1F0B4CA76D2}"/>
                </a:ext>
              </a:extLst>
            </p:cNvPr>
            <p:cNvSpPr/>
            <p:nvPr/>
          </p:nvSpPr>
          <p:spPr>
            <a:xfrm>
              <a:off x="6128575" y="3695900"/>
              <a:ext cx="86475" cy="47525"/>
            </a:xfrm>
            <a:custGeom>
              <a:avLst/>
              <a:gdLst/>
              <a:ahLst/>
              <a:cxnLst/>
              <a:rect l="0" t="0" r="0" b="0"/>
              <a:pathLst>
                <a:path w="3459" h="1901" fill="none" extrusionOk="0">
                  <a:moveTo>
                    <a:pt x="2022" y="1340"/>
                  </a:moveTo>
                  <a:lnTo>
                    <a:pt x="2022" y="1340"/>
                  </a:lnTo>
                  <a:lnTo>
                    <a:pt x="1924" y="1413"/>
                  </a:lnTo>
                  <a:lnTo>
                    <a:pt x="1827" y="1486"/>
                  </a:lnTo>
                  <a:lnTo>
                    <a:pt x="1729" y="1511"/>
                  </a:lnTo>
                  <a:lnTo>
                    <a:pt x="1632" y="1535"/>
                  </a:lnTo>
                  <a:lnTo>
                    <a:pt x="1632" y="1535"/>
                  </a:lnTo>
                  <a:lnTo>
                    <a:pt x="1559" y="1535"/>
                  </a:lnTo>
                  <a:lnTo>
                    <a:pt x="1461" y="1584"/>
                  </a:lnTo>
                  <a:lnTo>
                    <a:pt x="1340" y="1657"/>
                  </a:lnTo>
                  <a:lnTo>
                    <a:pt x="1267" y="1730"/>
                  </a:lnTo>
                  <a:lnTo>
                    <a:pt x="1267" y="1730"/>
                  </a:lnTo>
                  <a:lnTo>
                    <a:pt x="1169" y="1803"/>
                  </a:lnTo>
                  <a:lnTo>
                    <a:pt x="1072" y="1852"/>
                  </a:lnTo>
                  <a:lnTo>
                    <a:pt x="974" y="1900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79" y="1900"/>
                  </a:lnTo>
                  <a:lnTo>
                    <a:pt x="682" y="1852"/>
                  </a:lnTo>
                  <a:lnTo>
                    <a:pt x="585" y="1803"/>
                  </a:lnTo>
                  <a:lnTo>
                    <a:pt x="512" y="1730"/>
                  </a:lnTo>
                  <a:lnTo>
                    <a:pt x="512" y="1730"/>
                  </a:lnTo>
                  <a:lnTo>
                    <a:pt x="438" y="1633"/>
                  </a:lnTo>
                  <a:lnTo>
                    <a:pt x="414" y="1535"/>
                  </a:lnTo>
                  <a:lnTo>
                    <a:pt x="438" y="1438"/>
                  </a:lnTo>
                  <a:lnTo>
                    <a:pt x="512" y="1340"/>
                  </a:lnTo>
                  <a:lnTo>
                    <a:pt x="512" y="1340"/>
                  </a:lnTo>
                  <a:lnTo>
                    <a:pt x="585" y="1243"/>
                  </a:lnTo>
                  <a:lnTo>
                    <a:pt x="633" y="1145"/>
                  </a:lnTo>
                  <a:lnTo>
                    <a:pt x="682" y="1048"/>
                  </a:lnTo>
                  <a:lnTo>
                    <a:pt x="682" y="951"/>
                  </a:lnTo>
                  <a:lnTo>
                    <a:pt x="682" y="951"/>
                  </a:lnTo>
                  <a:lnTo>
                    <a:pt x="658" y="804"/>
                  </a:lnTo>
                  <a:lnTo>
                    <a:pt x="633" y="731"/>
                  </a:lnTo>
                  <a:lnTo>
                    <a:pt x="585" y="683"/>
                  </a:lnTo>
                  <a:lnTo>
                    <a:pt x="585" y="683"/>
                  </a:lnTo>
                  <a:lnTo>
                    <a:pt x="536" y="634"/>
                  </a:lnTo>
                  <a:lnTo>
                    <a:pt x="463" y="610"/>
                  </a:lnTo>
                  <a:lnTo>
                    <a:pt x="317" y="585"/>
                  </a:lnTo>
                  <a:lnTo>
                    <a:pt x="317" y="585"/>
                  </a:lnTo>
                  <a:lnTo>
                    <a:pt x="146" y="561"/>
                  </a:lnTo>
                  <a:lnTo>
                    <a:pt x="73" y="512"/>
                  </a:lnTo>
                  <a:lnTo>
                    <a:pt x="24" y="488"/>
                  </a:lnTo>
                  <a:lnTo>
                    <a:pt x="24" y="488"/>
                  </a:lnTo>
                  <a:lnTo>
                    <a:pt x="0" y="439"/>
                  </a:lnTo>
                  <a:lnTo>
                    <a:pt x="24" y="366"/>
                  </a:lnTo>
                  <a:lnTo>
                    <a:pt x="49" y="293"/>
                  </a:lnTo>
                  <a:lnTo>
                    <a:pt x="122" y="196"/>
                  </a:lnTo>
                  <a:lnTo>
                    <a:pt x="122" y="196"/>
                  </a:lnTo>
                  <a:lnTo>
                    <a:pt x="171" y="171"/>
                  </a:lnTo>
                  <a:lnTo>
                    <a:pt x="268" y="123"/>
                  </a:lnTo>
                  <a:lnTo>
                    <a:pt x="512" y="74"/>
                  </a:lnTo>
                  <a:lnTo>
                    <a:pt x="804" y="25"/>
                  </a:lnTo>
                  <a:lnTo>
                    <a:pt x="1145" y="1"/>
                  </a:lnTo>
                  <a:lnTo>
                    <a:pt x="2509" y="1"/>
                  </a:lnTo>
                  <a:lnTo>
                    <a:pt x="2509" y="1"/>
                  </a:lnTo>
                  <a:lnTo>
                    <a:pt x="2850" y="25"/>
                  </a:lnTo>
                  <a:lnTo>
                    <a:pt x="3142" y="49"/>
                  </a:lnTo>
                  <a:lnTo>
                    <a:pt x="3337" y="74"/>
                  </a:lnTo>
                  <a:lnTo>
                    <a:pt x="3434" y="98"/>
                  </a:lnTo>
                  <a:lnTo>
                    <a:pt x="3434" y="98"/>
                  </a:lnTo>
                  <a:lnTo>
                    <a:pt x="3458" y="123"/>
                  </a:lnTo>
                  <a:lnTo>
                    <a:pt x="3434" y="171"/>
                  </a:lnTo>
                  <a:lnTo>
                    <a:pt x="3361" y="317"/>
                  </a:lnTo>
                  <a:lnTo>
                    <a:pt x="3239" y="488"/>
                  </a:lnTo>
                  <a:lnTo>
                    <a:pt x="3069" y="683"/>
                  </a:lnTo>
                  <a:lnTo>
                    <a:pt x="3069" y="683"/>
                  </a:lnTo>
                  <a:lnTo>
                    <a:pt x="2874" y="853"/>
                  </a:lnTo>
                  <a:lnTo>
                    <a:pt x="2679" y="999"/>
                  </a:lnTo>
                  <a:lnTo>
                    <a:pt x="2509" y="1121"/>
                  </a:lnTo>
                  <a:lnTo>
                    <a:pt x="2411" y="1145"/>
                  </a:lnTo>
                  <a:lnTo>
                    <a:pt x="2411" y="1145"/>
                  </a:lnTo>
                  <a:lnTo>
                    <a:pt x="2314" y="1170"/>
                  </a:lnTo>
                  <a:lnTo>
                    <a:pt x="2216" y="1194"/>
                  </a:lnTo>
                  <a:lnTo>
                    <a:pt x="2119" y="1267"/>
                  </a:lnTo>
                  <a:lnTo>
                    <a:pt x="2022" y="1340"/>
                  </a:lnTo>
                  <a:lnTo>
                    <a:pt x="2022" y="1340"/>
                  </a:lnTo>
                </a:path>
              </a:pathLst>
            </a:custGeom>
            <a:noFill/>
            <a:ln w="12175" cap="rnd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21900" tIns="121900" rIns="121900" bIns="121900" anchor="ctr" anchorCtr="0">
              <a:noAutofit/>
            </a:bodyPr>
            <a:lstStyle/>
            <a:p>
              <a:pPr defTabSz="1219170"/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" name="Shape 447">
              <a:extLst>
                <a:ext uri="{FF2B5EF4-FFF2-40B4-BE49-F238E27FC236}">
                  <a16:creationId xmlns:a16="http://schemas.microsoft.com/office/drawing/2014/main" id="{A8561AAE-32CF-45E9-A879-0720C61D54DF}"/>
                </a:ext>
              </a:extLst>
            </p:cNvPr>
            <p:cNvSpPr/>
            <p:nvPr/>
          </p:nvSpPr>
          <p:spPr>
            <a:xfrm>
              <a:off x="6357500" y="3940075"/>
              <a:ext cx="18900" cy="34725"/>
            </a:xfrm>
            <a:custGeom>
              <a:avLst/>
              <a:gdLst/>
              <a:ahLst/>
              <a:cxnLst/>
              <a:rect l="0" t="0" r="0" b="0"/>
              <a:pathLst>
                <a:path w="756" h="1389" fill="none" extrusionOk="0">
                  <a:moveTo>
                    <a:pt x="585" y="682"/>
                  </a:moveTo>
                  <a:lnTo>
                    <a:pt x="585" y="682"/>
                  </a:lnTo>
                  <a:lnTo>
                    <a:pt x="512" y="779"/>
                  </a:lnTo>
                  <a:lnTo>
                    <a:pt x="439" y="877"/>
                  </a:lnTo>
                  <a:lnTo>
                    <a:pt x="390" y="974"/>
                  </a:lnTo>
                  <a:lnTo>
                    <a:pt x="390" y="1072"/>
                  </a:lnTo>
                  <a:lnTo>
                    <a:pt x="390" y="1072"/>
                  </a:lnTo>
                  <a:lnTo>
                    <a:pt x="366" y="1218"/>
                  </a:lnTo>
                  <a:lnTo>
                    <a:pt x="317" y="1291"/>
                  </a:lnTo>
                  <a:lnTo>
                    <a:pt x="293" y="1364"/>
                  </a:lnTo>
                  <a:lnTo>
                    <a:pt x="293" y="1364"/>
                  </a:lnTo>
                  <a:lnTo>
                    <a:pt x="244" y="1388"/>
                  </a:lnTo>
                  <a:lnTo>
                    <a:pt x="195" y="1388"/>
                  </a:lnTo>
                  <a:lnTo>
                    <a:pt x="147" y="1388"/>
                  </a:lnTo>
                  <a:lnTo>
                    <a:pt x="98" y="1364"/>
                  </a:lnTo>
                  <a:lnTo>
                    <a:pt x="98" y="1364"/>
                  </a:lnTo>
                  <a:lnTo>
                    <a:pt x="74" y="1291"/>
                  </a:lnTo>
                  <a:lnTo>
                    <a:pt x="25" y="1169"/>
                  </a:lnTo>
                  <a:lnTo>
                    <a:pt x="25" y="1023"/>
                  </a:lnTo>
                  <a:lnTo>
                    <a:pt x="1" y="877"/>
                  </a:lnTo>
                  <a:lnTo>
                    <a:pt x="1" y="877"/>
                  </a:lnTo>
                  <a:lnTo>
                    <a:pt x="25" y="706"/>
                  </a:lnTo>
                  <a:lnTo>
                    <a:pt x="98" y="536"/>
                  </a:lnTo>
                  <a:lnTo>
                    <a:pt x="171" y="365"/>
                  </a:lnTo>
                  <a:lnTo>
                    <a:pt x="293" y="219"/>
                  </a:lnTo>
                  <a:lnTo>
                    <a:pt x="293" y="219"/>
                  </a:lnTo>
                  <a:lnTo>
                    <a:pt x="415" y="122"/>
                  </a:lnTo>
                  <a:lnTo>
                    <a:pt x="512" y="49"/>
                  </a:lnTo>
                  <a:lnTo>
                    <a:pt x="609" y="0"/>
                  </a:lnTo>
                  <a:lnTo>
                    <a:pt x="682" y="24"/>
                  </a:lnTo>
                  <a:lnTo>
                    <a:pt x="682" y="24"/>
                  </a:lnTo>
                  <a:lnTo>
                    <a:pt x="707" y="73"/>
                  </a:lnTo>
                  <a:lnTo>
                    <a:pt x="731" y="146"/>
                  </a:lnTo>
                  <a:lnTo>
                    <a:pt x="756" y="317"/>
                  </a:lnTo>
                  <a:lnTo>
                    <a:pt x="756" y="317"/>
                  </a:lnTo>
                  <a:lnTo>
                    <a:pt x="756" y="390"/>
                  </a:lnTo>
                  <a:lnTo>
                    <a:pt x="707" y="487"/>
                  </a:lnTo>
                  <a:lnTo>
                    <a:pt x="658" y="609"/>
                  </a:lnTo>
                  <a:lnTo>
                    <a:pt x="585" y="682"/>
                  </a:lnTo>
                  <a:lnTo>
                    <a:pt x="585" y="682"/>
                  </a:lnTo>
                </a:path>
              </a:pathLst>
            </a:custGeom>
            <a:noFill/>
            <a:ln w="12175" cap="rnd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21900" tIns="121900" rIns="121900" bIns="121900" anchor="ctr" anchorCtr="0">
              <a:noAutofit/>
            </a:bodyPr>
            <a:lstStyle/>
            <a:p>
              <a:pPr defTabSz="1219170"/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Shape 448">
              <a:extLst>
                <a:ext uri="{FF2B5EF4-FFF2-40B4-BE49-F238E27FC236}">
                  <a16:creationId xmlns:a16="http://schemas.microsoft.com/office/drawing/2014/main" id="{A4968661-11FC-4106-BAF6-A47054678999}"/>
                </a:ext>
              </a:extLst>
            </p:cNvPr>
            <p:cNvSpPr/>
            <p:nvPr/>
          </p:nvSpPr>
          <p:spPr>
            <a:xfrm>
              <a:off x="6202850" y="3720875"/>
              <a:ext cx="204000" cy="278875"/>
            </a:xfrm>
            <a:custGeom>
              <a:avLst/>
              <a:gdLst/>
              <a:ahLst/>
              <a:cxnLst/>
              <a:rect l="0" t="0" r="0" b="0"/>
              <a:pathLst>
                <a:path w="8160" h="11155" fill="none" extrusionOk="0">
                  <a:moveTo>
                    <a:pt x="8159" y="4774"/>
                  </a:moveTo>
                  <a:lnTo>
                    <a:pt x="8159" y="4774"/>
                  </a:lnTo>
                  <a:lnTo>
                    <a:pt x="7599" y="4701"/>
                  </a:lnTo>
                  <a:lnTo>
                    <a:pt x="7283" y="4652"/>
                  </a:lnTo>
                  <a:lnTo>
                    <a:pt x="7136" y="4603"/>
                  </a:lnTo>
                  <a:lnTo>
                    <a:pt x="7136" y="4603"/>
                  </a:lnTo>
                  <a:lnTo>
                    <a:pt x="7088" y="4579"/>
                  </a:lnTo>
                  <a:lnTo>
                    <a:pt x="7015" y="4555"/>
                  </a:lnTo>
                  <a:lnTo>
                    <a:pt x="6844" y="4530"/>
                  </a:lnTo>
                  <a:lnTo>
                    <a:pt x="6844" y="4530"/>
                  </a:lnTo>
                  <a:lnTo>
                    <a:pt x="6747" y="4506"/>
                  </a:lnTo>
                  <a:lnTo>
                    <a:pt x="6649" y="4457"/>
                  </a:lnTo>
                  <a:lnTo>
                    <a:pt x="6552" y="4409"/>
                  </a:lnTo>
                  <a:lnTo>
                    <a:pt x="6454" y="4336"/>
                  </a:lnTo>
                  <a:lnTo>
                    <a:pt x="6454" y="4336"/>
                  </a:lnTo>
                  <a:lnTo>
                    <a:pt x="6381" y="4262"/>
                  </a:lnTo>
                  <a:lnTo>
                    <a:pt x="6308" y="4214"/>
                  </a:lnTo>
                  <a:lnTo>
                    <a:pt x="6235" y="4214"/>
                  </a:lnTo>
                  <a:lnTo>
                    <a:pt x="6187" y="4238"/>
                  </a:lnTo>
                  <a:lnTo>
                    <a:pt x="6187" y="4238"/>
                  </a:lnTo>
                  <a:lnTo>
                    <a:pt x="6162" y="4287"/>
                  </a:lnTo>
                  <a:lnTo>
                    <a:pt x="6162" y="4360"/>
                  </a:lnTo>
                  <a:lnTo>
                    <a:pt x="6211" y="4433"/>
                  </a:lnTo>
                  <a:lnTo>
                    <a:pt x="6284" y="4530"/>
                  </a:lnTo>
                  <a:lnTo>
                    <a:pt x="6284" y="4530"/>
                  </a:lnTo>
                  <a:lnTo>
                    <a:pt x="6357" y="4603"/>
                  </a:lnTo>
                  <a:lnTo>
                    <a:pt x="6454" y="4652"/>
                  </a:lnTo>
                  <a:lnTo>
                    <a:pt x="6576" y="4701"/>
                  </a:lnTo>
                  <a:lnTo>
                    <a:pt x="6649" y="4701"/>
                  </a:lnTo>
                  <a:lnTo>
                    <a:pt x="6649" y="4701"/>
                  </a:lnTo>
                  <a:lnTo>
                    <a:pt x="6747" y="4725"/>
                  </a:lnTo>
                  <a:lnTo>
                    <a:pt x="6844" y="4774"/>
                  </a:lnTo>
                  <a:lnTo>
                    <a:pt x="6942" y="4823"/>
                  </a:lnTo>
                  <a:lnTo>
                    <a:pt x="7039" y="4896"/>
                  </a:lnTo>
                  <a:lnTo>
                    <a:pt x="7039" y="4896"/>
                  </a:lnTo>
                  <a:lnTo>
                    <a:pt x="7063" y="4944"/>
                  </a:lnTo>
                  <a:lnTo>
                    <a:pt x="7088" y="4993"/>
                  </a:lnTo>
                  <a:lnTo>
                    <a:pt x="7063" y="5139"/>
                  </a:lnTo>
                  <a:lnTo>
                    <a:pt x="6966" y="5310"/>
                  </a:lnTo>
                  <a:lnTo>
                    <a:pt x="6844" y="5480"/>
                  </a:lnTo>
                  <a:lnTo>
                    <a:pt x="6844" y="5480"/>
                  </a:lnTo>
                  <a:lnTo>
                    <a:pt x="6674" y="5626"/>
                  </a:lnTo>
                  <a:lnTo>
                    <a:pt x="6528" y="5748"/>
                  </a:lnTo>
                  <a:lnTo>
                    <a:pt x="6381" y="5821"/>
                  </a:lnTo>
                  <a:lnTo>
                    <a:pt x="6284" y="5846"/>
                  </a:lnTo>
                  <a:lnTo>
                    <a:pt x="6284" y="5846"/>
                  </a:lnTo>
                  <a:lnTo>
                    <a:pt x="6113" y="5870"/>
                  </a:lnTo>
                  <a:lnTo>
                    <a:pt x="6040" y="5894"/>
                  </a:lnTo>
                  <a:lnTo>
                    <a:pt x="5992" y="5943"/>
                  </a:lnTo>
                  <a:lnTo>
                    <a:pt x="5992" y="5943"/>
                  </a:lnTo>
                  <a:lnTo>
                    <a:pt x="5943" y="5967"/>
                  </a:lnTo>
                  <a:lnTo>
                    <a:pt x="5894" y="5992"/>
                  </a:lnTo>
                  <a:lnTo>
                    <a:pt x="5846" y="5967"/>
                  </a:lnTo>
                  <a:lnTo>
                    <a:pt x="5797" y="5943"/>
                  </a:lnTo>
                  <a:lnTo>
                    <a:pt x="5797" y="5943"/>
                  </a:lnTo>
                  <a:lnTo>
                    <a:pt x="5773" y="5894"/>
                  </a:lnTo>
                  <a:lnTo>
                    <a:pt x="5724" y="5821"/>
                  </a:lnTo>
                  <a:lnTo>
                    <a:pt x="5699" y="5651"/>
                  </a:lnTo>
                  <a:lnTo>
                    <a:pt x="5699" y="5651"/>
                  </a:lnTo>
                  <a:lnTo>
                    <a:pt x="5675" y="5553"/>
                  </a:lnTo>
                  <a:lnTo>
                    <a:pt x="5602" y="5407"/>
                  </a:lnTo>
                  <a:lnTo>
                    <a:pt x="5480" y="5261"/>
                  </a:lnTo>
                  <a:lnTo>
                    <a:pt x="5334" y="5091"/>
                  </a:lnTo>
                  <a:lnTo>
                    <a:pt x="5334" y="5091"/>
                  </a:lnTo>
                  <a:lnTo>
                    <a:pt x="5188" y="4920"/>
                  </a:lnTo>
                  <a:lnTo>
                    <a:pt x="5066" y="4774"/>
                  </a:lnTo>
                  <a:lnTo>
                    <a:pt x="4969" y="4628"/>
                  </a:lnTo>
                  <a:lnTo>
                    <a:pt x="4944" y="4530"/>
                  </a:lnTo>
                  <a:lnTo>
                    <a:pt x="4944" y="4530"/>
                  </a:lnTo>
                  <a:lnTo>
                    <a:pt x="4944" y="4457"/>
                  </a:lnTo>
                  <a:lnTo>
                    <a:pt x="4920" y="4409"/>
                  </a:lnTo>
                  <a:lnTo>
                    <a:pt x="4896" y="4409"/>
                  </a:lnTo>
                  <a:lnTo>
                    <a:pt x="4847" y="4433"/>
                  </a:lnTo>
                  <a:lnTo>
                    <a:pt x="4847" y="4433"/>
                  </a:lnTo>
                  <a:lnTo>
                    <a:pt x="4823" y="4482"/>
                  </a:lnTo>
                  <a:lnTo>
                    <a:pt x="4774" y="4555"/>
                  </a:lnTo>
                  <a:lnTo>
                    <a:pt x="4750" y="4701"/>
                  </a:lnTo>
                  <a:lnTo>
                    <a:pt x="4750" y="4701"/>
                  </a:lnTo>
                  <a:lnTo>
                    <a:pt x="4774" y="4798"/>
                  </a:lnTo>
                  <a:lnTo>
                    <a:pt x="4847" y="4920"/>
                  </a:lnTo>
                  <a:lnTo>
                    <a:pt x="4920" y="5066"/>
                  </a:lnTo>
                  <a:lnTo>
                    <a:pt x="5042" y="5188"/>
                  </a:lnTo>
                  <a:lnTo>
                    <a:pt x="5042" y="5188"/>
                  </a:lnTo>
                  <a:lnTo>
                    <a:pt x="5139" y="5310"/>
                  </a:lnTo>
                  <a:lnTo>
                    <a:pt x="5237" y="5431"/>
                  </a:lnTo>
                  <a:lnTo>
                    <a:pt x="5310" y="5553"/>
                  </a:lnTo>
                  <a:lnTo>
                    <a:pt x="5334" y="5651"/>
                  </a:lnTo>
                  <a:lnTo>
                    <a:pt x="5334" y="5651"/>
                  </a:lnTo>
                  <a:lnTo>
                    <a:pt x="5334" y="5748"/>
                  </a:lnTo>
                  <a:lnTo>
                    <a:pt x="5383" y="5846"/>
                  </a:lnTo>
                  <a:lnTo>
                    <a:pt x="5432" y="5943"/>
                  </a:lnTo>
                  <a:lnTo>
                    <a:pt x="5505" y="6040"/>
                  </a:lnTo>
                  <a:lnTo>
                    <a:pt x="5505" y="6040"/>
                  </a:lnTo>
                  <a:lnTo>
                    <a:pt x="5626" y="6113"/>
                  </a:lnTo>
                  <a:lnTo>
                    <a:pt x="5773" y="6162"/>
                  </a:lnTo>
                  <a:lnTo>
                    <a:pt x="5919" y="6211"/>
                  </a:lnTo>
                  <a:lnTo>
                    <a:pt x="6089" y="6235"/>
                  </a:lnTo>
                  <a:lnTo>
                    <a:pt x="6089" y="6235"/>
                  </a:lnTo>
                  <a:lnTo>
                    <a:pt x="6235" y="6235"/>
                  </a:lnTo>
                  <a:lnTo>
                    <a:pt x="6357" y="6284"/>
                  </a:lnTo>
                  <a:lnTo>
                    <a:pt x="6430" y="6333"/>
                  </a:lnTo>
                  <a:lnTo>
                    <a:pt x="6454" y="6381"/>
                  </a:lnTo>
                  <a:lnTo>
                    <a:pt x="6454" y="6430"/>
                  </a:lnTo>
                  <a:lnTo>
                    <a:pt x="6454" y="6430"/>
                  </a:lnTo>
                  <a:lnTo>
                    <a:pt x="6430" y="6527"/>
                  </a:lnTo>
                  <a:lnTo>
                    <a:pt x="6308" y="6722"/>
                  </a:lnTo>
                  <a:lnTo>
                    <a:pt x="6113" y="6941"/>
                  </a:lnTo>
                  <a:lnTo>
                    <a:pt x="5894" y="7185"/>
                  </a:lnTo>
                  <a:lnTo>
                    <a:pt x="5894" y="7185"/>
                  </a:lnTo>
                  <a:lnTo>
                    <a:pt x="5675" y="7429"/>
                  </a:lnTo>
                  <a:lnTo>
                    <a:pt x="5505" y="7696"/>
                  </a:lnTo>
                  <a:lnTo>
                    <a:pt x="5358" y="7940"/>
                  </a:lnTo>
                  <a:lnTo>
                    <a:pt x="5334" y="8037"/>
                  </a:lnTo>
                  <a:lnTo>
                    <a:pt x="5334" y="8135"/>
                  </a:lnTo>
                  <a:lnTo>
                    <a:pt x="5334" y="8135"/>
                  </a:lnTo>
                  <a:lnTo>
                    <a:pt x="5334" y="8281"/>
                  </a:lnTo>
                  <a:lnTo>
                    <a:pt x="5358" y="8427"/>
                  </a:lnTo>
                  <a:lnTo>
                    <a:pt x="5383" y="8525"/>
                  </a:lnTo>
                  <a:lnTo>
                    <a:pt x="5432" y="8598"/>
                  </a:lnTo>
                  <a:lnTo>
                    <a:pt x="5432" y="8598"/>
                  </a:lnTo>
                  <a:lnTo>
                    <a:pt x="5456" y="8646"/>
                  </a:lnTo>
                  <a:lnTo>
                    <a:pt x="5480" y="8719"/>
                  </a:lnTo>
                  <a:lnTo>
                    <a:pt x="5505" y="8890"/>
                  </a:lnTo>
                  <a:lnTo>
                    <a:pt x="5505" y="8890"/>
                  </a:lnTo>
                  <a:lnTo>
                    <a:pt x="5480" y="8987"/>
                  </a:lnTo>
                  <a:lnTo>
                    <a:pt x="5383" y="9158"/>
                  </a:lnTo>
                  <a:lnTo>
                    <a:pt x="5237" y="9353"/>
                  </a:lnTo>
                  <a:lnTo>
                    <a:pt x="5042" y="9547"/>
                  </a:lnTo>
                  <a:lnTo>
                    <a:pt x="5042" y="9547"/>
                  </a:lnTo>
                  <a:lnTo>
                    <a:pt x="4847" y="9742"/>
                  </a:lnTo>
                  <a:lnTo>
                    <a:pt x="4701" y="9937"/>
                  </a:lnTo>
                  <a:lnTo>
                    <a:pt x="4603" y="10108"/>
                  </a:lnTo>
                  <a:lnTo>
                    <a:pt x="4555" y="10205"/>
                  </a:lnTo>
                  <a:lnTo>
                    <a:pt x="4555" y="10205"/>
                  </a:lnTo>
                  <a:lnTo>
                    <a:pt x="4530" y="10327"/>
                  </a:lnTo>
                  <a:lnTo>
                    <a:pt x="4457" y="10473"/>
                  </a:lnTo>
                  <a:lnTo>
                    <a:pt x="4336" y="10619"/>
                  </a:lnTo>
                  <a:lnTo>
                    <a:pt x="4189" y="10790"/>
                  </a:lnTo>
                  <a:lnTo>
                    <a:pt x="4189" y="10790"/>
                  </a:lnTo>
                  <a:lnTo>
                    <a:pt x="4019" y="10936"/>
                  </a:lnTo>
                  <a:lnTo>
                    <a:pt x="3873" y="11057"/>
                  </a:lnTo>
                  <a:lnTo>
                    <a:pt x="3727" y="11131"/>
                  </a:lnTo>
                  <a:lnTo>
                    <a:pt x="3605" y="11155"/>
                  </a:lnTo>
                  <a:lnTo>
                    <a:pt x="3605" y="11155"/>
                  </a:lnTo>
                  <a:lnTo>
                    <a:pt x="3532" y="11155"/>
                  </a:lnTo>
                  <a:lnTo>
                    <a:pt x="3434" y="11106"/>
                  </a:lnTo>
                  <a:lnTo>
                    <a:pt x="3337" y="11057"/>
                  </a:lnTo>
                  <a:lnTo>
                    <a:pt x="3240" y="10984"/>
                  </a:lnTo>
                  <a:lnTo>
                    <a:pt x="3240" y="10984"/>
                  </a:lnTo>
                  <a:lnTo>
                    <a:pt x="3167" y="10887"/>
                  </a:lnTo>
                  <a:lnTo>
                    <a:pt x="3093" y="10790"/>
                  </a:lnTo>
                  <a:lnTo>
                    <a:pt x="3069" y="10692"/>
                  </a:lnTo>
                  <a:lnTo>
                    <a:pt x="3045" y="10595"/>
                  </a:lnTo>
                  <a:lnTo>
                    <a:pt x="3045" y="10595"/>
                  </a:lnTo>
                  <a:lnTo>
                    <a:pt x="3020" y="10424"/>
                  </a:lnTo>
                  <a:lnTo>
                    <a:pt x="2996" y="10351"/>
                  </a:lnTo>
                  <a:lnTo>
                    <a:pt x="2947" y="10302"/>
                  </a:lnTo>
                  <a:lnTo>
                    <a:pt x="2947" y="10302"/>
                  </a:lnTo>
                  <a:lnTo>
                    <a:pt x="2923" y="10254"/>
                  </a:lnTo>
                  <a:lnTo>
                    <a:pt x="2874" y="10181"/>
                  </a:lnTo>
                  <a:lnTo>
                    <a:pt x="2850" y="10035"/>
                  </a:lnTo>
                  <a:lnTo>
                    <a:pt x="2850" y="10035"/>
                  </a:lnTo>
                  <a:lnTo>
                    <a:pt x="2826" y="9864"/>
                  </a:lnTo>
                  <a:lnTo>
                    <a:pt x="2801" y="9791"/>
                  </a:lnTo>
                  <a:lnTo>
                    <a:pt x="2752" y="9742"/>
                  </a:lnTo>
                  <a:lnTo>
                    <a:pt x="2752" y="9742"/>
                  </a:lnTo>
                  <a:lnTo>
                    <a:pt x="2728" y="9669"/>
                  </a:lnTo>
                  <a:lnTo>
                    <a:pt x="2704" y="9572"/>
                  </a:lnTo>
                  <a:lnTo>
                    <a:pt x="2679" y="9426"/>
                  </a:lnTo>
                  <a:lnTo>
                    <a:pt x="2655" y="9255"/>
                  </a:lnTo>
                  <a:lnTo>
                    <a:pt x="2655" y="9255"/>
                  </a:lnTo>
                  <a:lnTo>
                    <a:pt x="2679" y="9109"/>
                  </a:lnTo>
                  <a:lnTo>
                    <a:pt x="2704" y="8963"/>
                  </a:lnTo>
                  <a:lnTo>
                    <a:pt x="2728" y="8866"/>
                  </a:lnTo>
                  <a:lnTo>
                    <a:pt x="2752" y="8792"/>
                  </a:lnTo>
                  <a:lnTo>
                    <a:pt x="2752" y="8792"/>
                  </a:lnTo>
                  <a:lnTo>
                    <a:pt x="2801" y="8744"/>
                  </a:lnTo>
                  <a:lnTo>
                    <a:pt x="2826" y="8671"/>
                  </a:lnTo>
                  <a:lnTo>
                    <a:pt x="2850" y="8500"/>
                  </a:lnTo>
                  <a:lnTo>
                    <a:pt x="2850" y="8500"/>
                  </a:lnTo>
                  <a:lnTo>
                    <a:pt x="2826" y="8403"/>
                  </a:lnTo>
                  <a:lnTo>
                    <a:pt x="2777" y="8281"/>
                  </a:lnTo>
                  <a:lnTo>
                    <a:pt x="2679" y="8159"/>
                  </a:lnTo>
                  <a:lnTo>
                    <a:pt x="2582" y="8037"/>
                  </a:lnTo>
                  <a:lnTo>
                    <a:pt x="2582" y="8037"/>
                  </a:lnTo>
                  <a:lnTo>
                    <a:pt x="2460" y="7891"/>
                  </a:lnTo>
                  <a:lnTo>
                    <a:pt x="2363" y="7721"/>
                  </a:lnTo>
                  <a:lnTo>
                    <a:pt x="2314" y="7526"/>
                  </a:lnTo>
                  <a:lnTo>
                    <a:pt x="2290" y="7356"/>
                  </a:lnTo>
                  <a:lnTo>
                    <a:pt x="2290" y="7356"/>
                  </a:lnTo>
                  <a:lnTo>
                    <a:pt x="2290" y="7209"/>
                  </a:lnTo>
                  <a:lnTo>
                    <a:pt x="2265" y="7063"/>
                  </a:lnTo>
                  <a:lnTo>
                    <a:pt x="2217" y="6966"/>
                  </a:lnTo>
                  <a:lnTo>
                    <a:pt x="2192" y="6893"/>
                  </a:lnTo>
                  <a:lnTo>
                    <a:pt x="2192" y="6893"/>
                  </a:lnTo>
                  <a:lnTo>
                    <a:pt x="2144" y="6844"/>
                  </a:lnTo>
                  <a:lnTo>
                    <a:pt x="2071" y="6820"/>
                  </a:lnTo>
                  <a:lnTo>
                    <a:pt x="1900" y="6795"/>
                  </a:lnTo>
                  <a:lnTo>
                    <a:pt x="1900" y="6795"/>
                  </a:lnTo>
                  <a:lnTo>
                    <a:pt x="1754" y="6820"/>
                  </a:lnTo>
                  <a:lnTo>
                    <a:pt x="1681" y="6844"/>
                  </a:lnTo>
                  <a:lnTo>
                    <a:pt x="1632" y="6893"/>
                  </a:lnTo>
                  <a:lnTo>
                    <a:pt x="1632" y="6893"/>
                  </a:lnTo>
                  <a:lnTo>
                    <a:pt x="1559" y="6941"/>
                  </a:lnTo>
                  <a:lnTo>
                    <a:pt x="1437" y="6966"/>
                  </a:lnTo>
                  <a:lnTo>
                    <a:pt x="1291" y="6990"/>
                  </a:lnTo>
                  <a:lnTo>
                    <a:pt x="1145" y="6990"/>
                  </a:lnTo>
                  <a:lnTo>
                    <a:pt x="1145" y="6990"/>
                  </a:lnTo>
                  <a:lnTo>
                    <a:pt x="975" y="6966"/>
                  </a:lnTo>
                  <a:lnTo>
                    <a:pt x="780" y="6868"/>
                  </a:lnTo>
                  <a:lnTo>
                    <a:pt x="561" y="6747"/>
                  </a:lnTo>
                  <a:lnTo>
                    <a:pt x="390" y="6601"/>
                  </a:lnTo>
                  <a:lnTo>
                    <a:pt x="390" y="6601"/>
                  </a:lnTo>
                  <a:lnTo>
                    <a:pt x="317" y="6527"/>
                  </a:lnTo>
                  <a:lnTo>
                    <a:pt x="244" y="6406"/>
                  </a:lnTo>
                  <a:lnTo>
                    <a:pt x="122" y="6113"/>
                  </a:lnTo>
                  <a:lnTo>
                    <a:pt x="49" y="5797"/>
                  </a:lnTo>
                  <a:lnTo>
                    <a:pt x="0" y="5480"/>
                  </a:lnTo>
                  <a:lnTo>
                    <a:pt x="0" y="5480"/>
                  </a:lnTo>
                  <a:lnTo>
                    <a:pt x="25" y="5310"/>
                  </a:lnTo>
                  <a:lnTo>
                    <a:pt x="49" y="5139"/>
                  </a:lnTo>
                  <a:lnTo>
                    <a:pt x="147" y="4798"/>
                  </a:lnTo>
                  <a:lnTo>
                    <a:pt x="220" y="4628"/>
                  </a:lnTo>
                  <a:lnTo>
                    <a:pt x="293" y="4482"/>
                  </a:lnTo>
                  <a:lnTo>
                    <a:pt x="390" y="4336"/>
                  </a:lnTo>
                  <a:lnTo>
                    <a:pt x="487" y="4238"/>
                  </a:lnTo>
                  <a:lnTo>
                    <a:pt x="487" y="4238"/>
                  </a:lnTo>
                  <a:lnTo>
                    <a:pt x="682" y="4043"/>
                  </a:lnTo>
                  <a:lnTo>
                    <a:pt x="877" y="3897"/>
                  </a:lnTo>
                  <a:lnTo>
                    <a:pt x="1048" y="3800"/>
                  </a:lnTo>
                  <a:lnTo>
                    <a:pt x="1145" y="3751"/>
                  </a:lnTo>
                  <a:lnTo>
                    <a:pt x="1145" y="3751"/>
                  </a:lnTo>
                  <a:lnTo>
                    <a:pt x="1316" y="3727"/>
                  </a:lnTo>
                  <a:lnTo>
                    <a:pt x="1389" y="3702"/>
                  </a:lnTo>
                  <a:lnTo>
                    <a:pt x="1437" y="3654"/>
                  </a:lnTo>
                  <a:lnTo>
                    <a:pt x="1437" y="3654"/>
                  </a:lnTo>
                  <a:lnTo>
                    <a:pt x="1510" y="3629"/>
                  </a:lnTo>
                  <a:lnTo>
                    <a:pt x="1608" y="3605"/>
                  </a:lnTo>
                  <a:lnTo>
                    <a:pt x="1754" y="3581"/>
                  </a:lnTo>
                  <a:lnTo>
                    <a:pt x="1900" y="3581"/>
                  </a:lnTo>
                  <a:lnTo>
                    <a:pt x="1900" y="3581"/>
                  </a:lnTo>
                  <a:lnTo>
                    <a:pt x="2071" y="3581"/>
                  </a:lnTo>
                  <a:lnTo>
                    <a:pt x="2241" y="3629"/>
                  </a:lnTo>
                  <a:lnTo>
                    <a:pt x="2363" y="3678"/>
                  </a:lnTo>
                  <a:lnTo>
                    <a:pt x="2485" y="3751"/>
                  </a:lnTo>
                  <a:lnTo>
                    <a:pt x="2485" y="3751"/>
                  </a:lnTo>
                  <a:lnTo>
                    <a:pt x="2558" y="3824"/>
                  </a:lnTo>
                  <a:lnTo>
                    <a:pt x="2655" y="3897"/>
                  </a:lnTo>
                  <a:lnTo>
                    <a:pt x="2777" y="3946"/>
                  </a:lnTo>
                  <a:lnTo>
                    <a:pt x="2850" y="3946"/>
                  </a:lnTo>
                  <a:lnTo>
                    <a:pt x="2850" y="3946"/>
                  </a:lnTo>
                  <a:lnTo>
                    <a:pt x="3020" y="3970"/>
                  </a:lnTo>
                  <a:lnTo>
                    <a:pt x="3093" y="4019"/>
                  </a:lnTo>
                  <a:lnTo>
                    <a:pt x="3142" y="4043"/>
                  </a:lnTo>
                  <a:lnTo>
                    <a:pt x="3142" y="4043"/>
                  </a:lnTo>
                  <a:lnTo>
                    <a:pt x="3191" y="4068"/>
                  </a:lnTo>
                  <a:lnTo>
                    <a:pt x="3240" y="4092"/>
                  </a:lnTo>
                  <a:lnTo>
                    <a:pt x="3288" y="4068"/>
                  </a:lnTo>
                  <a:lnTo>
                    <a:pt x="3337" y="4043"/>
                  </a:lnTo>
                  <a:lnTo>
                    <a:pt x="3337" y="4043"/>
                  </a:lnTo>
                  <a:lnTo>
                    <a:pt x="3386" y="4019"/>
                  </a:lnTo>
                  <a:lnTo>
                    <a:pt x="3459" y="3970"/>
                  </a:lnTo>
                  <a:lnTo>
                    <a:pt x="3605" y="3946"/>
                  </a:lnTo>
                  <a:lnTo>
                    <a:pt x="3605" y="3946"/>
                  </a:lnTo>
                  <a:lnTo>
                    <a:pt x="3775" y="3970"/>
                  </a:lnTo>
                  <a:lnTo>
                    <a:pt x="3848" y="4019"/>
                  </a:lnTo>
                  <a:lnTo>
                    <a:pt x="3897" y="4043"/>
                  </a:lnTo>
                  <a:lnTo>
                    <a:pt x="3897" y="4043"/>
                  </a:lnTo>
                  <a:lnTo>
                    <a:pt x="3970" y="4092"/>
                  </a:lnTo>
                  <a:lnTo>
                    <a:pt x="4068" y="4116"/>
                  </a:lnTo>
                  <a:lnTo>
                    <a:pt x="4214" y="4141"/>
                  </a:lnTo>
                  <a:lnTo>
                    <a:pt x="4384" y="4141"/>
                  </a:lnTo>
                  <a:lnTo>
                    <a:pt x="4384" y="4141"/>
                  </a:lnTo>
                  <a:lnTo>
                    <a:pt x="4530" y="4141"/>
                  </a:lnTo>
                  <a:lnTo>
                    <a:pt x="4677" y="4116"/>
                  </a:lnTo>
                  <a:lnTo>
                    <a:pt x="4774" y="4092"/>
                  </a:lnTo>
                  <a:lnTo>
                    <a:pt x="4847" y="4043"/>
                  </a:lnTo>
                  <a:lnTo>
                    <a:pt x="4847" y="4043"/>
                  </a:lnTo>
                  <a:lnTo>
                    <a:pt x="4896" y="3995"/>
                  </a:lnTo>
                  <a:lnTo>
                    <a:pt x="4920" y="3921"/>
                  </a:lnTo>
                  <a:lnTo>
                    <a:pt x="4944" y="3751"/>
                  </a:lnTo>
                  <a:lnTo>
                    <a:pt x="4944" y="3751"/>
                  </a:lnTo>
                  <a:lnTo>
                    <a:pt x="4944" y="3727"/>
                  </a:lnTo>
                  <a:lnTo>
                    <a:pt x="4920" y="3678"/>
                  </a:lnTo>
                  <a:lnTo>
                    <a:pt x="4823" y="3629"/>
                  </a:lnTo>
                  <a:lnTo>
                    <a:pt x="4701" y="3581"/>
                  </a:lnTo>
                  <a:lnTo>
                    <a:pt x="4555" y="3581"/>
                  </a:lnTo>
                  <a:lnTo>
                    <a:pt x="4555" y="3581"/>
                  </a:lnTo>
                  <a:lnTo>
                    <a:pt x="4409" y="3556"/>
                  </a:lnTo>
                  <a:lnTo>
                    <a:pt x="4238" y="3507"/>
                  </a:lnTo>
                  <a:lnTo>
                    <a:pt x="4092" y="3459"/>
                  </a:lnTo>
                  <a:lnTo>
                    <a:pt x="3995" y="3386"/>
                  </a:lnTo>
                  <a:lnTo>
                    <a:pt x="3995" y="3386"/>
                  </a:lnTo>
                  <a:lnTo>
                    <a:pt x="3897" y="3313"/>
                  </a:lnTo>
                  <a:lnTo>
                    <a:pt x="3800" y="3240"/>
                  </a:lnTo>
                  <a:lnTo>
                    <a:pt x="3702" y="3215"/>
                  </a:lnTo>
                  <a:lnTo>
                    <a:pt x="3605" y="3191"/>
                  </a:lnTo>
                  <a:lnTo>
                    <a:pt x="3605" y="3191"/>
                  </a:lnTo>
                  <a:lnTo>
                    <a:pt x="3532" y="3166"/>
                  </a:lnTo>
                  <a:lnTo>
                    <a:pt x="3434" y="3142"/>
                  </a:lnTo>
                  <a:lnTo>
                    <a:pt x="3337" y="3069"/>
                  </a:lnTo>
                  <a:lnTo>
                    <a:pt x="3240" y="2996"/>
                  </a:lnTo>
                  <a:lnTo>
                    <a:pt x="3240" y="2996"/>
                  </a:lnTo>
                  <a:lnTo>
                    <a:pt x="3167" y="2923"/>
                  </a:lnTo>
                  <a:lnTo>
                    <a:pt x="3069" y="2899"/>
                  </a:lnTo>
                  <a:lnTo>
                    <a:pt x="2996" y="2874"/>
                  </a:lnTo>
                  <a:lnTo>
                    <a:pt x="2947" y="2899"/>
                  </a:lnTo>
                  <a:lnTo>
                    <a:pt x="2947" y="2899"/>
                  </a:lnTo>
                  <a:lnTo>
                    <a:pt x="2899" y="2923"/>
                  </a:lnTo>
                  <a:lnTo>
                    <a:pt x="2826" y="2923"/>
                  </a:lnTo>
                  <a:lnTo>
                    <a:pt x="2752" y="2874"/>
                  </a:lnTo>
                  <a:lnTo>
                    <a:pt x="2655" y="2801"/>
                  </a:lnTo>
                  <a:lnTo>
                    <a:pt x="2655" y="2801"/>
                  </a:lnTo>
                  <a:lnTo>
                    <a:pt x="2582" y="2752"/>
                  </a:lnTo>
                  <a:lnTo>
                    <a:pt x="2509" y="2704"/>
                  </a:lnTo>
                  <a:lnTo>
                    <a:pt x="2436" y="2704"/>
                  </a:lnTo>
                  <a:lnTo>
                    <a:pt x="2387" y="2704"/>
                  </a:lnTo>
                  <a:lnTo>
                    <a:pt x="2387" y="2704"/>
                  </a:lnTo>
                  <a:lnTo>
                    <a:pt x="2338" y="2752"/>
                  </a:lnTo>
                  <a:lnTo>
                    <a:pt x="2265" y="2777"/>
                  </a:lnTo>
                  <a:lnTo>
                    <a:pt x="2095" y="2801"/>
                  </a:lnTo>
                  <a:lnTo>
                    <a:pt x="2095" y="2801"/>
                  </a:lnTo>
                  <a:lnTo>
                    <a:pt x="1997" y="2850"/>
                  </a:lnTo>
                  <a:lnTo>
                    <a:pt x="1851" y="2923"/>
                  </a:lnTo>
                  <a:lnTo>
                    <a:pt x="1681" y="3045"/>
                  </a:lnTo>
                  <a:lnTo>
                    <a:pt x="1535" y="3191"/>
                  </a:lnTo>
                  <a:lnTo>
                    <a:pt x="1535" y="3191"/>
                  </a:lnTo>
                  <a:lnTo>
                    <a:pt x="1364" y="3337"/>
                  </a:lnTo>
                  <a:lnTo>
                    <a:pt x="1194" y="3459"/>
                  </a:lnTo>
                  <a:lnTo>
                    <a:pt x="1072" y="3532"/>
                  </a:lnTo>
                  <a:lnTo>
                    <a:pt x="950" y="3581"/>
                  </a:lnTo>
                  <a:lnTo>
                    <a:pt x="950" y="3581"/>
                  </a:lnTo>
                  <a:lnTo>
                    <a:pt x="804" y="3532"/>
                  </a:lnTo>
                  <a:lnTo>
                    <a:pt x="731" y="3507"/>
                  </a:lnTo>
                  <a:lnTo>
                    <a:pt x="682" y="3483"/>
                  </a:lnTo>
                  <a:lnTo>
                    <a:pt x="682" y="3483"/>
                  </a:lnTo>
                  <a:lnTo>
                    <a:pt x="634" y="3434"/>
                  </a:lnTo>
                  <a:lnTo>
                    <a:pt x="609" y="3361"/>
                  </a:lnTo>
                  <a:lnTo>
                    <a:pt x="585" y="3191"/>
                  </a:lnTo>
                  <a:lnTo>
                    <a:pt x="585" y="3191"/>
                  </a:lnTo>
                  <a:lnTo>
                    <a:pt x="609" y="3020"/>
                  </a:lnTo>
                  <a:lnTo>
                    <a:pt x="634" y="2947"/>
                  </a:lnTo>
                  <a:lnTo>
                    <a:pt x="682" y="2899"/>
                  </a:lnTo>
                  <a:lnTo>
                    <a:pt x="682" y="2899"/>
                  </a:lnTo>
                  <a:lnTo>
                    <a:pt x="731" y="2874"/>
                  </a:lnTo>
                  <a:lnTo>
                    <a:pt x="853" y="2850"/>
                  </a:lnTo>
                  <a:lnTo>
                    <a:pt x="999" y="2826"/>
                  </a:lnTo>
                  <a:lnTo>
                    <a:pt x="1145" y="2801"/>
                  </a:lnTo>
                  <a:lnTo>
                    <a:pt x="1145" y="2801"/>
                  </a:lnTo>
                  <a:lnTo>
                    <a:pt x="1291" y="2801"/>
                  </a:lnTo>
                  <a:lnTo>
                    <a:pt x="1413" y="2752"/>
                  </a:lnTo>
                  <a:lnTo>
                    <a:pt x="1486" y="2704"/>
                  </a:lnTo>
                  <a:lnTo>
                    <a:pt x="1510" y="2655"/>
                  </a:lnTo>
                  <a:lnTo>
                    <a:pt x="1535" y="2631"/>
                  </a:lnTo>
                  <a:lnTo>
                    <a:pt x="1535" y="2631"/>
                  </a:lnTo>
                  <a:lnTo>
                    <a:pt x="1486" y="2460"/>
                  </a:lnTo>
                  <a:lnTo>
                    <a:pt x="1462" y="2387"/>
                  </a:lnTo>
                  <a:lnTo>
                    <a:pt x="1437" y="2338"/>
                  </a:lnTo>
                  <a:lnTo>
                    <a:pt x="1437" y="2338"/>
                  </a:lnTo>
                  <a:lnTo>
                    <a:pt x="1389" y="2290"/>
                  </a:lnTo>
                  <a:lnTo>
                    <a:pt x="1389" y="2241"/>
                  </a:lnTo>
                  <a:lnTo>
                    <a:pt x="1389" y="2192"/>
                  </a:lnTo>
                  <a:lnTo>
                    <a:pt x="1437" y="2144"/>
                  </a:lnTo>
                  <a:lnTo>
                    <a:pt x="1437" y="2144"/>
                  </a:lnTo>
                  <a:lnTo>
                    <a:pt x="1486" y="2119"/>
                  </a:lnTo>
                  <a:lnTo>
                    <a:pt x="1559" y="2070"/>
                  </a:lnTo>
                  <a:lnTo>
                    <a:pt x="1705" y="2046"/>
                  </a:lnTo>
                  <a:lnTo>
                    <a:pt x="1705" y="2046"/>
                  </a:lnTo>
                  <a:lnTo>
                    <a:pt x="1803" y="2046"/>
                  </a:lnTo>
                  <a:lnTo>
                    <a:pt x="1900" y="1997"/>
                  </a:lnTo>
                  <a:lnTo>
                    <a:pt x="1997" y="1924"/>
                  </a:lnTo>
                  <a:lnTo>
                    <a:pt x="2095" y="1851"/>
                  </a:lnTo>
                  <a:lnTo>
                    <a:pt x="2095" y="1851"/>
                  </a:lnTo>
                  <a:lnTo>
                    <a:pt x="2168" y="1778"/>
                  </a:lnTo>
                  <a:lnTo>
                    <a:pt x="2241" y="1681"/>
                  </a:lnTo>
                  <a:lnTo>
                    <a:pt x="2265" y="1559"/>
                  </a:lnTo>
                  <a:lnTo>
                    <a:pt x="2290" y="1486"/>
                  </a:lnTo>
                  <a:lnTo>
                    <a:pt x="2290" y="1486"/>
                  </a:lnTo>
                  <a:lnTo>
                    <a:pt x="2265" y="1315"/>
                  </a:lnTo>
                  <a:lnTo>
                    <a:pt x="2217" y="1242"/>
                  </a:lnTo>
                  <a:lnTo>
                    <a:pt x="2192" y="1194"/>
                  </a:lnTo>
                  <a:lnTo>
                    <a:pt x="2192" y="1194"/>
                  </a:lnTo>
                  <a:lnTo>
                    <a:pt x="2192" y="1169"/>
                  </a:lnTo>
                  <a:lnTo>
                    <a:pt x="2192" y="1121"/>
                  </a:lnTo>
                  <a:lnTo>
                    <a:pt x="2265" y="999"/>
                  </a:lnTo>
                  <a:lnTo>
                    <a:pt x="2387" y="828"/>
                  </a:lnTo>
                  <a:lnTo>
                    <a:pt x="2582" y="634"/>
                  </a:lnTo>
                  <a:lnTo>
                    <a:pt x="2582" y="634"/>
                  </a:lnTo>
                  <a:lnTo>
                    <a:pt x="2679" y="536"/>
                  </a:lnTo>
                  <a:lnTo>
                    <a:pt x="2826" y="439"/>
                  </a:lnTo>
                  <a:lnTo>
                    <a:pt x="2972" y="366"/>
                  </a:lnTo>
                  <a:lnTo>
                    <a:pt x="3142" y="293"/>
                  </a:lnTo>
                  <a:lnTo>
                    <a:pt x="3483" y="195"/>
                  </a:lnTo>
                  <a:lnTo>
                    <a:pt x="3654" y="171"/>
                  </a:lnTo>
                  <a:lnTo>
                    <a:pt x="3800" y="146"/>
                  </a:lnTo>
                  <a:lnTo>
                    <a:pt x="3800" y="146"/>
                  </a:lnTo>
                  <a:lnTo>
                    <a:pt x="4116" y="171"/>
                  </a:lnTo>
                  <a:lnTo>
                    <a:pt x="4360" y="171"/>
                  </a:lnTo>
                  <a:lnTo>
                    <a:pt x="4555" y="220"/>
                  </a:lnTo>
                  <a:lnTo>
                    <a:pt x="4652" y="244"/>
                  </a:lnTo>
                  <a:lnTo>
                    <a:pt x="4652" y="244"/>
                  </a:lnTo>
                  <a:lnTo>
                    <a:pt x="4701" y="268"/>
                  </a:lnTo>
                  <a:lnTo>
                    <a:pt x="4750" y="293"/>
                  </a:lnTo>
                  <a:lnTo>
                    <a:pt x="4798" y="268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5018" y="195"/>
                  </a:lnTo>
                  <a:lnTo>
                    <a:pt x="5407" y="122"/>
                  </a:lnTo>
                  <a:lnTo>
                    <a:pt x="5821" y="25"/>
                  </a:lnTo>
                  <a:lnTo>
                    <a:pt x="6138" y="0"/>
                  </a:lnTo>
                </a:path>
              </a:pathLst>
            </a:custGeom>
            <a:noFill/>
            <a:ln w="12175" cap="rnd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21900" tIns="121900" rIns="121900" bIns="121900" anchor="ctr" anchorCtr="0">
              <a:noAutofit/>
            </a:bodyPr>
            <a:lstStyle/>
            <a:p>
              <a:pPr defTabSz="1219170"/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9" name="Espace réservé du numéro de diapositive 18">
            <a:extLst>
              <a:ext uri="{FF2B5EF4-FFF2-40B4-BE49-F238E27FC236}">
                <a16:creationId xmlns:a16="http://schemas.microsoft.com/office/drawing/2014/main" id="{0787B9CF-70C3-469E-95DF-FB993CE978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52A55E2-CE0C-431E-960B-849880DFD953}" type="slidenum">
              <a:rPr lang="fr-FR" smtClean="0"/>
              <a:t>13</a:t>
            </a:fld>
            <a:endParaRPr lang="fr-FR" dirty="0"/>
          </a:p>
        </p:txBody>
      </p:sp>
      <p:sp>
        <p:nvSpPr>
          <p:cNvPr id="20" name="Espace réservé du pied de page 19">
            <a:extLst>
              <a:ext uri="{FF2B5EF4-FFF2-40B4-BE49-F238E27FC236}">
                <a16:creationId xmlns:a16="http://schemas.microsoft.com/office/drawing/2014/main" id="{58E22CBE-0E4D-498A-908B-D096A117B4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Confidentiel</a:t>
            </a:r>
            <a:endParaRPr lang="fr-FR" dirty="0"/>
          </a:p>
        </p:txBody>
      </p:sp>
      <p:sp>
        <p:nvSpPr>
          <p:cNvPr id="28" name="Shape 435">
            <a:extLst>
              <a:ext uri="{FF2B5EF4-FFF2-40B4-BE49-F238E27FC236}">
                <a16:creationId xmlns:a16="http://schemas.microsoft.com/office/drawing/2014/main" id="{5B853DA3-4C15-D10F-C6BC-21BF612F4C09}"/>
              </a:ext>
            </a:extLst>
          </p:cNvPr>
          <p:cNvSpPr txBox="1">
            <a:spLocks/>
          </p:cNvSpPr>
          <p:nvPr/>
        </p:nvSpPr>
        <p:spPr>
          <a:xfrm>
            <a:off x="8215690" y="3023733"/>
            <a:ext cx="2759312" cy="313601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609585">
              <a:spcBef>
                <a:spcPts val="0"/>
              </a:spcBef>
              <a:buNone/>
            </a:pPr>
            <a:r>
              <a:rPr lang="fr" sz="1467" dirty="0">
                <a:solidFill>
                  <a:prstClr val="black">
                    <a:lumMod val="65000"/>
                    <a:lumOff val="35000"/>
                  </a:prstClr>
                </a:solidFill>
                <a:latin typeface="Rubik Regular"/>
                <a:cs typeface="Rubik Regular"/>
                <a:sym typeface="Arial"/>
              </a:rPr>
              <a:t>Décrivez l’activité de l’acteur.</a:t>
            </a:r>
          </a:p>
          <a:p>
            <a:pPr marL="457189" indent="-457189" defTabSz="609585">
              <a:spcBef>
                <a:spcPts val="0"/>
              </a:spcBef>
              <a:buNone/>
            </a:pPr>
            <a:endParaRPr lang="fr" sz="1467" dirty="0">
              <a:solidFill>
                <a:prstClr val="black"/>
              </a:solidFill>
              <a:latin typeface="Rubik Regular"/>
              <a:cs typeface="Rubik Regular"/>
              <a:sym typeface="Arial"/>
            </a:endParaRPr>
          </a:p>
          <a:p>
            <a:pPr marL="457189" indent="-457189" defTabSz="609585">
              <a:spcBef>
                <a:spcPts val="0"/>
              </a:spcBef>
              <a:buClr>
                <a:prstClr val="black"/>
              </a:buClr>
              <a:buSzPct val="122222"/>
              <a:buNone/>
            </a:pPr>
            <a:r>
              <a:rPr lang="fr" sz="1467" dirty="0">
                <a:solidFill>
                  <a:srgbClr val="1F497D"/>
                </a:solidFill>
                <a:latin typeface="Rubik Regular"/>
                <a:cs typeface="Rubik Regular"/>
                <a:sym typeface="Arial"/>
              </a:rPr>
              <a:t>Site web :</a:t>
            </a:r>
            <a:endParaRPr lang="fr" sz="1467" dirty="0">
              <a:solidFill>
                <a:prstClr val="black"/>
              </a:solidFill>
              <a:latin typeface="Rubik Regular"/>
              <a:cs typeface="Rubik Regular"/>
              <a:sym typeface="Arial"/>
            </a:endParaRPr>
          </a:p>
        </p:txBody>
      </p:sp>
      <p:sp>
        <p:nvSpPr>
          <p:cNvPr id="29" name="Shape 435">
            <a:extLst>
              <a:ext uri="{FF2B5EF4-FFF2-40B4-BE49-F238E27FC236}">
                <a16:creationId xmlns:a16="http://schemas.microsoft.com/office/drawing/2014/main" id="{540861BC-456C-ADB9-43C8-F31BBF6B0A5B}"/>
              </a:ext>
            </a:extLst>
          </p:cNvPr>
          <p:cNvSpPr txBox="1">
            <a:spLocks/>
          </p:cNvSpPr>
          <p:nvPr/>
        </p:nvSpPr>
        <p:spPr>
          <a:xfrm>
            <a:off x="4961281" y="3023733"/>
            <a:ext cx="2759312" cy="313601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609585">
              <a:spcBef>
                <a:spcPts val="0"/>
              </a:spcBef>
              <a:buNone/>
            </a:pPr>
            <a:r>
              <a:rPr lang="fr" sz="1467" dirty="0">
                <a:solidFill>
                  <a:prstClr val="black">
                    <a:lumMod val="65000"/>
                    <a:lumOff val="35000"/>
                  </a:prstClr>
                </a:solidFill>
                <a:latin typeface="Rubik Regular"/>
                <a:cs typeface="Rubik Regular"/>
                <a:sym typeface="Arial"/>
              </a:rPr>
              <a:t>Décrivez l’activité de l’acteur.</a:t>
            </a:r>
          </a:p>
          <a:p>
            <a:pPr marL="457189" indent="-457189" defTabSz="609585">
              <a:spcBef>
                <a:spcPts val="0"/>
              </a:spcBef>
              <a:buNone/>
            </a:pPr>
            <a:endParaRPr lang="fr" sz="1467" dirty="0">
              <a:solidFill>
                <a:prstClr val="black"/>
              </a:solidFill>
              <a:latin typeface="Rubik Regular"/>
              <a:cs typeface="Rubik Regular"/>
              <a:sym typeface="Arial"/>
            </a:endParaRPr>
          </a:p>
          <a:p>
            <a:pPr marL="457189" indent="-457189" defTabSz="609585">
              <a:spcBef>
                <a:spcPts val="0"/>
              </a:spcBef>
              <a:buClr>
                <a:prstClr val="black"/>
              </a:buClr>
              <a:buSzPct val="122222"/>
              <a:buNone/>
            </a:pPr>
            <a:r>
              <a:rPr lang="fr" sz="1467" dirty="0">
                <a:solidFill>
                  <a:srgbClr val="1F497D"/>
                </a:solidFill>
                <a:latin typeface="Rubik Regular"/>
                <a:cs typeface="Rubik Regular"/>
                <a:sym typeface="Arial"/>
              </a:rPr>
              <a:t>Site web :</a:t>
            </a:r>
            <a:endParaRPr lang="fr" sz="1467" dirty="0">
              <a:solidFill>
                <a:prstClr val="black"/>
              </a:solidFill>
              <a:latin typeface="Rubik Regular"/>
              <a:cs typeface="Rubik Regular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8727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75">
            <a:extLst>
              <a:ext uri="{FF2B5EF4-FFF2-40B4-BE49-F238E27FC236}">
                <a16:creationId xmlns:a16="http://schemas.microsoft.com/office/drawing/2014/main" id="{3192DE3A-1B25-4E78-9C61-DA86581DC85C}"/>
              </a:ext>
            </a:extLst>
          </p:cNvPr>
          <p:cNvSpPr txBox="1">
            <a:spLocks/>
          </p:cNvSpPr>
          <p:nvPr/>
        </p:nvSpPr>
        <p:spPr>
          <a:xfrm>
            <a:off x="1342954" y="1644101"/>
            <a:ext cx="6935413" cy="4398875"/>
          </a:xfrm>
          <a:prstGeom prst="rect">
            <a:avLst/>
          </a:prstGeom>
          <a:solidFill>
            <a:srgbClr val="2E7895"/>
          </a:solidFill>
          <a:ln>
            <a:noFill/>
          </a:ln>
        </p:spPr>
        <p:txBody>
          <a:bodyPr lIns="121900" tIns="121900" rIns="121900" bIns="12190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09585"/>
            <a:r>
              <a:rPr lang="fr-FR" sz="1600" dirty="0">
                <a:solidFill>
                  <a:srgbClr val="EB9931"/>
                </a:solidFill>
                <a:latin typeface="Rubik Regular"/>
                <a:cs typeface="Rubik Regular"/>
                <a:sym typeface="Arial"/>
              </a:rPr>
              <a:t>&gt;</a:t>
            </a:r>
            <a:r>
              <a:rPr lang="fr-FR" sz="1600" dirty="0">
                <a:solidFill>
                  <a:srgbClr val="1C1A3D"/>
                </a:solidFill>
                <a:latin typeface="Rubik Regular"/>
                <a:cs typeface="Rubik Regular"/>
                <a:sym typeface="Arial"/>
              </a:rPr>
              <a:t> </a:t>
            </a:r>
            <a:r>
              <a:rPr lang="fr-FR" sz="1600" dirty="0">
                <a:solidFill>
                  <a:schemeClr val="bg1"/>
                </a:solidFill>
                <a:latin typeface="Rubik Regular"/>
                <a:cs typeface="Rubik Regular"/>
                <a:sym typeface="Arial"/>
              </a:rPr>
              <a:t>Données chiffrées sur le marché :</a:t>
            </a:r>
            <a:endParaRPr lang="fr" sz="1600" i="1" dirty="0">
              <a:solidFill>
                <a:schemeClr val="bg1"/>
              </a:solidFill>
              <a:latin typeface="Rubik Regular"/>
              <a:cs typeface="Rubik Regular"/>
              <a:sym typeface="Arial"/>
            </a:endParaRPr>
          </a:p>
        </p:txBody>
      </p:sp>
      <p:sp>
        <p:nvSpPr>
          <p:cNvPr id="4" name="Shape 377">
            <a:extLst>
              <a:ext uri="{FF2B5EF4-FFF2-40B4-BE49-F238E27FC236}">
                <a16:creationId xmlns:a16="http://schemas.microsoft.com/office/drawing/2014/main" id="{DB01A13C-FCF3-41C1-9219-78E606C52AA5}"/>
              </a:ext>
            </a:extLst>
          </p:cNvPr>
          <p:cNvSpPr txBox="1">
            <a:spLocks/>
          </p:cNvSpPr>
          <p:nvPr/>
        </p:nvSpPr>
        <p:spPr>
          <a:xfrm>
            <a:off x="8510016" y="1644130"/>
            <a:ext cx="3451627" cy="4398848"/>
          </a:xfrm>
          <a:prstGeom prst="rect">
            <a:avLst/>
          </a:prstGeom>
          <a:solidFill>
            <a:srgbClr val="2F265B"/>
          </a:solidFill>
          <a:ln>
            <a:noFill/>
          </a:ln>
        </p:spPr>
        <p:txBody>
          <a:bodyPr lIns="121900" tIns="121900" rIns="121900" bIns="12190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09585"/>
            <a:r>
              <a:rPr lang="fr-FR" sz="1600" dirty="0">
                <a:solidFill>
                  <a:srgbClr val="EB9931"/>
                </a:solidFill>
                <a:latin typeface="Rubik Regular"/>
                <a:sym typeface="Arial"/>
              </a:rPr>
              <a:t>&gt;</a:t>
            </a:r>
            <a:r>
              <a:rPr lang="fr-FR" sz="1600" dirty="0">
                <a:solidFill>
                  <a:srgbClr val="1C1A3D"/>
                </a:solidFill>
                <a:latin typeface="Rubik Regular"/>
                <a:sym typeface="Arial"/>
              </a:rPr>
              <a:t> </a:t>
            </a:r>
            <a:r>
              <a:rPr lang="fr-FR" sz="1600" dirty="0">
                <a:solidFill>
                  <a:srgbClr val="FFFFFF"/>
                </a:solidFill>
                <a:latin typeface="Rubik Regular"/>
                <a:sym typeface="Arial"/>
              </a:rPr>
              <a:t>Contraintes juridiques et réglementaires</a:t>
            </a:r>
            <a:endParaRPr lang="fr" sz="1600" dirty="0">
              <a:solidFill>
                <a:srgbClr val="FFFFFF"/>
              </a:solidFill>
              <a:latin typeface="Rubik Regular"/>
              <a:sym typeface="Arial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D2D72D4C-5E37-45D2-A0CA-A8D79F5A7438}"/>
              </a:ext>
            </a:extLst>
          </p:cNvPr>
          <p:cNvSpPr txBox="1">
            <a:spLocks/>
          </p:cNvSpPr>
          <p:nvPr/>
        </p:nvSpPr>
        <p:spPr>
          <a:xfrm>
            <a:off x="1226025" y="193528"/>
            <a:ext cx="8915408" cy="695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Nunito Sans"/>
              <a:buNone/>
              <a:defRPr sz="3200" b="0" i="0" u="none" strike="noStrike" kern="1200" cap="none">
                <a:solidFill>
                  <a:srgbClr val="252350"/>
                </a:solidFill>
                <a:latin typeface="Rubik Regular"/>
                <a:ea typeface="Rubik Regular"/>
                <a:cs typeface="Rubik Regular"/>
                <a:sym typeface="Nunito Sans"/>
              </a:defRPr>
            </a:lvl1pPr>
            <a:lvl2pPr lvl="1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r>
              <a:rPr lang="fr-FR" kern="0" dirty="0">
                <a:solidFill>
                  <a:srgbClr val="EB9931"/>
                </a:solidFill>
                <a:cs typeface="Rubik Light" charset="0"/>
                <a:sym typeface="Arial"/>
              </a:rPr>
              <a:t>&gt; 10.</a:t>
            </a:r>
            <a:r>
              <a:rPr lang="fr-FR" sz="3200" kern="0" dirty="0">
                <a:solidFill>
                  <a:srgbClr val="EB9931"/>
                </a:solidFill>
                <a:cs typeface="Rubik Light" charset="0"/>
                <a:sym typeface="Arial"/>
              </a:rPr>
              <a:t> MARCHE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8CDB8D-980E-4A47-855E-AB1D648969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52A55E2-CE0C-431E-960B-849880DFD953}" type="slidenum">
              <a:rPr lang="fr-FR" smtClean="0"/>
              <a:t>14</a:t>
            </a:fld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1845C158-1579-4C48-8911-2CF2266EAF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Confidentiel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036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F7EE66-4A51-4047-A5AA-E6DF50A4BA8F}"/>
              </a:ext>
            </a:extLst>
          </p:cNvPr>
          <p:cNvSpPr txBox="1">
            <a:spLocks/>
          </p:cNvSpPr>
          <p:nvPr/>
        </p:nvSpPr>
        <p:spPr>
          <a:xfrm>
            <a:off x="1202878" y="191404"/>
            <a:ext cx="8915408" cy="695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Nunito Sans"/>
              <a:buNone/>
              <a:defRPr sz="3200" b="0" i="0" u="none" strike="noStrike" kern="1200" cap="none">
                <a:solidFill>
                  <a:srgbClr val="252350"/>
                </a:solidFill>
                <a:latin typeface="Rubik Regular"/>
                <a:ea typeface="Rubik Regular"/>
                <a:cs typeface="Rubik Regular"/>
                <a:sym typeface="Nunito Sans"/>
              </a:defRPr>
            </a:lvl1pPr>
            <a:lvl2pPr lvl="1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r>
              <a:rPr lang="fr-FR" kern="0" dirty="0">
                <a:solidFill>
                  <a:srgbClr val="EB9931"/>
                </a:solidFill>
                <a:cs typeface="Rubik Light" charset="0"/>
                <a:sym typeface="Arial"/>
              </a:rPr>
              <a:t>&gt;</a:t>
            </a:r>
            <a:r>
              <a:rPr lang="fr-FR" sz="3200" kern="0" dirty="0">
                <a:solidFill>
                  <a:srgbClr val="EB9931"/>
                </a:solidFill>
                <a:cs typeface="Rubik Light" charset="0"/>
                <a:sym typeface="Arial"/>
              </a:rPr>
              <a:t> 11. BESOINS FINANCIERS </a:t>
            </a:r>
            <a:endParaRPr lang="fr-FR" dirty="0"/>
          </a:p>
          <a:p>
            <a:endParaRPr lang="fr-FR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A6DFEB4A-83BF-41F7-AA61-58169880E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422338"/>
              </p:ext>
            </p:extLst>
          </p:nvPr>
        </p:nvGraphicFramePr>
        <p:xfrm>
          <a:off x="1934817" y="1652373"/>
          <a:ext cx="9192362" cy="2306573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525027">
                  <a:extLst>
                    <a:ext uri="{9D8B030D-6E8A-4147-A177-3AD203B41FA5}">
                      <a16:colId xmlns:a16="http://schemas.microsoft.com/office/drawing/2014/main" val="2491573688"/>
                    </a:ext>
                  </a:extLst>
                </a:gridCol>
                <a:gridCol w="2232705">
                  <a:extLst>
                    <a:ext uri="{9D8B030D-6E8A-4147-A177-3AD203B41FA5}">
                      <a16:colId xmlns:a16="http://schemas.microsoft.com/office/drawing/2014/main" val="1142382629"/>
                    </a:ext>
                  </a:extLst>
                </a:gridCol>
                <a:gridCol w="2217315">
                  <a:extLst>
                    <a:ext uri="{9D8B030D-6E8A-4147-A177-3AD203B41FA5}">
                      <a16:colId xmlns:a16="http://schemas.microsoft.com/office/drawing/2014/main" val="3033281126"/>
                    </a:ext>
                  </a:extLst>
                </a:gridCol>
                <a:gridCol w="2217315">
                  <a:extLst>
                    <a:ext uri="{9D8B030D-6E8A-4147-A177-3AD203B41FA5}">
                      <a16:colId xmlns:a16="http://schemas.microsoft.com/office/drawing/2014/main" val="2941573409"/>
                    </a:ext>
                  </a:extLst>
                </a:gridCol>
              </a:tblGrid>
              <a:tr h="560953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1C1A3D"/>
                          </a:solidFill>
                          <a:latin typeface="Rubik Regular"/>
                        </a:rPr>
                        <a:t>Besoins </a:t>
                      </a:r>
                      <a:r>
                        <a:rPr lang="fr-FR" sz="1000" dirty="0">
                          <a:solidFill>
                            <a:srgbClr val="1C1A3D"/>
                          </a:solidFill>
                          <a:latin typeface="Rubik Regular"/>
                        </a:rPr>
                        <a:t>(en K€)</a:t>
                      </a:r>
                      <a:endParaRPr lang="fr-FR" sz="1300" dirty="0">
                        <a:solidFill>
                          <a:srgbClr val="1C1A3D"/>
                        </a:solidFill>
                        <a:latin typeface="Rubik Regular"/>
                      </a:endParaRPr>
                    </a:p>
                  </a:txBody>
                  <a:tcPr marL="113385" marR="113385" marT="56692" marB="56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E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1C1A3D"/>
                          </a:solidFill>
                          <a:latin typeface="Rubik Regular"/>
                        </a:rPr>
                        <a:t>Année N</a:t>
                      </a:r>
                    </a:p>
                  </a:txBody>
                  <a:tcPr marL="113385" marR="113385" marT="56692" marB="56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E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1C1A3D"/>
                          </a:solidFill>
                          <a:latin typeface="Rubik Regular"/>
                        </a:rPr>
                        <a:t>Année N+1</a:t>
                      </a:r>
                    </a:p>
                  </a:txBody>
                  <a:tcPr marL="113385" marR="113385" marT="56692" marB="56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E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1C1A3D"/>
                          </a:solidFill>
                          <a:latin typeface="Rubik Regular"/>
                        </a:rPr>
                        <a:t>Année N+2</a:t>
                      </a:r>
                    </a:p>
                  </a:txBody>
                  <a:tcPr marL="113385" marR="113385" marT="56692" marB="56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E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76755"/>
                  </a:ext>
                </a:extLst>
              </a:tr>
              <a:tr h="303331">
                <a:tc>
                  <a:txBody>
                    <a:bodyPr/>
                    <a:lstStyle/>
                    <a:p>
                      <a:r>
                        <a:rPr lang="fr-FR" sz="1300" dirty="0">
                          <a:latin typeface="Rubik Regular"/>
                        </a:rPr>
                        <a:t>Ressources humaines</a:t>
                      </a:r>
                    </a:p>
                  </a:txBody>
                  <a:tcPr marL="113385" marR="113385" marT="56692" marB="56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E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latin typeface="Rubik Regular"/>
                        </a:rPr>
                        <a:t>X K€</a:t>
                      </a:r>
                    </a:p>
                  </a:txBody>
                  <a:tcPr marL="113385" marR="113385" marT="56692" marB="56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E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latin typeface="Rubik Regular"/>
                        </a:rPr>
                        <a:t>X K€</a:t>
                      </a:r>
                    </a:p>
                  </a:txBody>
                  <a:tcPr marL="113385" marR="113385" marT="56692" marB="56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E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latin typeface="Rubik Regular"/>
                        </a:rPr>
                        <a:t>X K€</a:t>
                      </a:r>
                    </a:p>
                  </a:txBody>
                  <a:tcPr marL="113385" marR="113385" marT="56692" marB="56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E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723963"/>
                  </a:ext>
                </a:extLst>
              </a:tr>
              <a:tr h="499604">
                <a:tc>
                  <a:txBody>
                    <a:bodyPr/>
                    <a:lstStyle/>
                    <a:p>
                      <a:r>
                        <a:rPr lang="fr-FR" sz="1300" dirty="0">
                          <a:latin typeface="Rubik Regular"/>
                        </a:rPr>
                        <a:t>Consommables</a:t>
                      </a:r>
                    </a:p>
                  </a:txBody>
                  <a:tcPr marL="113385" marR="113385" marT="56692" marB="56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E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latin typeface="Rubik Regular"/>
                        </a:rPr>
                        <a:t>X K€</a:t>
                      </a:r>
                    </a:p>
                  </a:txBody>
                  <a:tcPr marL="113385" marR="113385" marT="56692" marB="56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E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latin typeface="Rubik Regular"/>
                        </a:rPr>
                        <a:t>X K€</a:t>
                      </a:r>
                    </a:p>
                  </a:txBody>
                  <a:tcPr marL="113385" marR="113385" marT="56692" marB="56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E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latin typeface="Rubik Regular"/>
                        </a:rPr>
                        <a:t>X K€</a:t>
                      </a:r>
                    </a:p>
                  </a:txBody>
                  <a:tcPr marL="113385" marR="113385" marT="56692" marB="56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E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404272"/>
                  </a:ext>
                </a:extLst>
              </a:tr>
              <a:tr h="303331">
                <a:tc>
                  <a:txBody>
                    <a:bodyPr/>
                    <a:lstStyle/>
                    <a:p>
                      <a:r>
                        <a:rPr lang="fr-FR" sz="1300" dirty="0">
                          <a:latin typeface="Rubik Regular"/>
                        </a:rPr>
                        <a:t>Etudes externes</a:t>
                      </a:r>
                    </a:p>
                  </a:txBody>
                  <a:tcPr marL="113385" marR="113385" marT="56692" marB="56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E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latin typeface="Rubik Regular"/>
                        </a:rPr>
                        <a:t>X K€</a:t>
                      </a:r>
                    </a:p>
                  </a:txBody>
                  <a:tcPr marL="113385" marR="113385" marT="56692" marB="56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E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latin typeface="Rubik Regular"/>
                        </a:rPr>
                        <a:t>X K€</a:t>
                      </a:r>
                    </a:p>
                  </a:txBody>
                  <a:tcPr marL="113385" marR="113385" marT="56692" marB="56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E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latin typeface="Rubik Regular"/>
                        </a:rPr>
                        <a:t>X K€</a:t>
                      </a:r>
                    </a:p>
                  </a:txBody>
                  <a:tcPr marL="113385" marR="113385" marT="56692" marB="56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E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775548"/>
                  </a:ext>
                </a:extLst>
              </a:tr>
              <a:tr h="303331">
                <a:tc>
                  <a:txBody>
                    <a:bodyPr/>
                    <a:lstStyle/>
                    <a:p>
                      <a:r>
                        <a:rPr lang="fr-FR" sz="1300" dirty="0">
                          <a:latin typeface="Rubik Regular"/>
                        </a:rPr>
                        <a:t>Autres</a:t>
                      </a:r>
                    </a:p>
                  </a:txBody>
                  <a:tcPr marL="113385" marR="113385" marT="56692" marB="56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E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latin typeface="Rubik Regular"/>
                        </a:rPr>
                        <a:t>X K€</a:t>
                      </a:r>
                    </a:p>
                  </a:txBody>
                  <a:tcPr marL="113385" marR="113385" marT="56692" marB="56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E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latin typeface="Rubik Regular"/>
                        </a:rPr>
                        <a:t>X K€</a:t>
                      </a:r>
                    </a:p>
                  </a:txBody>
                  <a:tcPr marL="113385" marR="113385" marT="56692" marB="56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E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latin typeface="Rubik Regular"/>
                        </a:rPr>
                        <a:t>X K€</a:t>
                      </a:r>
                    </a:p>
                  </a:txBody>
                  <a:tcPr marL="113385" marR="113385" marT="56692" marB="56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2E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472474"/>
                  </a:ext>
                </a:extLst>
              </a:tr>
              <a:tr h="303331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300" b="1" i="0" u="none" strike="noStrike" cap="none" dirty="0">
                          <a:solidFill>
                            <a:srgbClr val="EB9931"/>
                          </a:solidFill>
                          <a:latin typeface="Rubik Regular"/>
                          <a:ea typeface="+mn-ea"/>
                          <a:cs typeface="+mn-cs"/>
                          <a:sym typeface="Arial"/>
                        </a:rPr>
                        <a:t>Total besoins</a:t>
                      </a:r>
                    </a:p>
                  </a:txBody>
                  <a:tcPr marL="113385" marR="113385" marT="56692" marB="56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F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solidFill>
                            <a:srgbClr val="EB9931"/>
                          </a:solidFill>
                          <a:latin typeface="Rubik Regular"/>
                        </a:rPr>
                        <a:t>X K€</a:t>
                      </a:r>
                    </a:p>
                  </a:txBody>
                  <a:tcPr marL="113385" marR="113385" marT="56692" marB="56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F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solidFill>
                            <a:srgbClr val="EB9931"/>
                          </a:solidFill>
                          <a:latin typeface="Rubik Regular"/>
                        </a:rPr>
                        <a:t>X K€</a:t>
                      </a:r>
                    </a:p>
                  </a:txBody>
                  <a:tcPr marL="113385" marR="113385" marT="56692" marB="56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F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solidFill>
                            <a:srgbClr val="EB9931"/>
                          </a:solidFill>
                          <a:latin typeface="Rubik Regular"/>
                        </a:rPr>
                        <a:t>X K€</a:t>
                      </a:r>
                    </a:p>
                  </a:txBody>
                  <a:tcPr marL="113385" marR="113385" marT="56692" marB="56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297643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18A480C-FE66-4DE0-8AF7-A487D82196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52A55E2-CE0C-431E-960B-849880DFD953}" type="slidenum">
              <a:rPr lang="fr-FR" smtClean="0"/>
              <a:t>15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F710A0-B212-4214-8FA9-5028011F52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Confidentiel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8579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75">
            <a:extLst>
              <a:ext uri="{FF2B5EF4-FFF2-40B4-BE49-F238E27FC236}">
                <a16:creationId xmlns:a16="http://schemas.microsoft.com/office/drawing/2014/main" id="{7419ABCA-9559-4B49-8601-821CA89F2319}"/>
              </a:ext>
            </a:extLst>
          </p:cNvPr>
          <p:cNvSpPr txBox="1">
            <a:spLocks/>
          </p:cNvSpPr>
          <p:nvPr/>
        </p:nvSpPr>
        <p:spPr>
          <a:xfrm>
            <a:off x="1284595" y="3428999"/>
            <a:ext cx="3252626" cy="2613978"/>
          </a:xfrm>
          <a:prstGeom prst="rect">
            <a:avLst/>
          </a:prstGeom>
          <a:solidFill>
            <a:srgbClr val="2E7895"/>
          </a:solidFill>
          <a:ln>
            <a:noFill/>
          </a:ln>
        </p:spPr>
        <p:txBody>
          <a:bodyPr lIns="121900" tIns="121900" rIns="121900" bIns="12190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09585"/>
            <a:r>
              <a:rPr lang="fr-FR" sz="1600" b="1" dirty="0">
                <a:solidFill>
                  <a:srgbClr val="EB9931"/>
                </a:solidFill>
                <a:latin typeface="Rubik Regular"/>
                <a:sym typeface="Arial"/>
              </a:rPr>
              <a:t>&gt;</a:t>
            </a:r>
            <a:r>
              <a:rPr lang="fr-FR" sz="1600" b="1" dirty="0">
                <a:solidFill>
                  <a:srgbClr val="1C1A3D"/>
                </a:solidFill>
                <a:latin typeface="Rubik Regular"/>
                <a:sym typeface="Arial"/>
              </a:rPr>
              <a:t> </a:t>
            </a:r>
            <a:r>
              <a:rPr lang="fr-FR" sz="1600" dirty="0">
                <a:solidFill>
                  <a:srgbClr val="1C1A3D"/>
                </a:solidFill>
                <a:latin typeface="Rubik Regular"/>
                <a:cs typeface="Rubik Medium"/>
                <a:sym typeface="Arial"/>
              </a:rPr>
              <a:t> </a:t>
            </a:r>
            <a:r>
              <a:rPr lang="fr-FR" sz="1600" dirty="0">
                <a:solidFill>
                  <a:schemeClr val="bg1"/>
                </a:solidFill>
                <a:latin typeface="Rubik Regular"/>
                <a:cs typeface="Rubik Medium"/>
                <a:sym typeface="Arial"/>
              </a:rPr>
              <a:t>Besoin 1</a:t>
            </a:r>
          </a:p>
          <a:p>
            <a:pPr defTabSz="609585"/>
            <a:endParaRPr lang="fr" sz="1600" dirty="0">
              <a:solidFill>
                <a:schemeClr val="bg1"/>
              </a:solidFill>
              <a:latin typeface="Rubik Regular"/>
              <a:sym typeface="Arial"/>
            </a:endParaRPr>
          </a:p>
        </p:txBody>
      </p:sp>
      <p:sp>
        <p:nvSpPr>
          <p:cNvPr id="3" name="Shape 377">
            <a:extLst>
              <a:ext uri="{FF2B5EF4-FFF2-40B4-BE49-F238E27FC236}">
                <a16:creationId xmlns:a16="http://schemas.microsoft.com/office/drawing/2014/main" id="{5F6E4974-0E5A-40EC-A10C-230FF8D24E87}"/>
              </a:ext>
            </a:extLst>
          </p:cNvPr>
          <p:cNvSpPr txBox="1">
            <a:spLocks/>
          </p:cNvSpPr>
          <p:nvPr/>
        </p:nvSpPr>
        <p:spPr>
          <a:xfrm>
            <a:off x="8674293" y="3429000"/>
            <a:ext cx="3252626" cy="2613978"/>
          </a:xfrm>
          <a:prstGeom prst="rect">
            <a:avLst/>
          </a:prstGeom>
          <a:solidFill>
            <a:srgbClr val="2F265B"/>
          </a:solidFill>
          <a:ln>
            <a:noFill/>
          </a:ln>
        </p:spPr>
        <p:txBody>
          <a:bodyPr lIns="121900" tIns="121900" rIns="121900" bIns="12190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09585"/>
            <a:r>
              <a:rPr lang="fr-FR" sz="1600" b="1" dirty="0">
                <a:solidFill>
                  <a:srgbClr val="EB9931"/>
                </a:solidFill>
                <a:latin typeface="Rubik Regular"/>
                <a:sym typeface="Arial"/>
              </a:rPr>
              <a:t>&gt;</a:t>
            </a:r>
            <a:r>
              <a:rPr lang="fr-FR" sz="1600" b="1" dirty="0">
                <a:solidFill>
                  <a:srgbClr val="1C1A3D"/>
                </a:solidFill>
                <a:latin typeface="Rubik Regular"/>
                <a:sym typeface="Arial"/>
              </a:rPr>
              <a:t> </a:t>
            </a:r>
            <a:r>
              <a:rPr lang="fr-FR" sz="1600" dirty="0">
                <a:solidFill>
                  <a:srgbClr val="FFFFFF"/>
                </a:solidFill>
                <a:latin typeface="Rubik Regular"/>
                <a:sym typeface="Arial"/>
              </a:rPr>
              <a:t>Besoin 3</a:t>
            </a:r>
            <a:endParaRPr lang="fr" sz="1600" dirty="0">
              <a:solidFill>
                <a:srgbClr val="FFFFFF"/>
              </a:solidFill>
              <a:latin typeface="Rubik Regular"/>
              <a:sym typeface="Arial"/>
            </a:endParaRPr>
          </a:p>
          <a:p>
            <a:pPr defTabSz="609585"/>
            <a:endParaRPr lang="fr" sz="1600" dirty="0">
              <a:solidFill>
                <a:srgbClr val="FFFFFF"/>
              </a:solidFill>
              <a:latin typeface="Rubik Regular"/>
              <a:sym typeface="Arial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C034BA7E-366D-4A46-8AE7-416905E4D0CC}"/>
              </a:ext>
            </a:extLst>
          </p:cNvPr>
          <p:cNvSpPr txBox="1">
            <a:spLocks/>
          </p:cNvSpPr>
          <p:nvPr/>
        </p:nvSpPr>
        <p:spPr>
          <a:xfrm>
            <a:off x="1202878" y="181954"/>
            <a:ext cx="8915408" cy="695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Nunito Sans"/>
              <a:buNone/>
              <a:defRPr sz="3200" b="0" i="0" u="none" strike="noStrike" kern="1200" cap="none">
                <a:solidFill>
                  <a:srgbClr val="252350"/>
                </a:solidFill>
                <a:latin typeface="Rubik Regular"/>
                <a:ea typeface="Rubik Regular"/>
                <a:cs typeface="Rubik Regular"/>
                <a:sym typeface="Nunito Sans"/>
              </a:defRPr>
            </a:lvl1pPr>
            <a:lvl2pPr lvl="1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r>
              <a:rPr lang="fr-FR" kern="0" dirty="0">
                <a:solidFill>
                  <a:srgbClr val="EB9931"/>
                </a:solidFill>
                <a:cs typeface="Rubik Light" charset="0"/>
                <a:sym typeface="Arial"/>
              </a:rPr>
              <a:t>&gt; 13. </a:t>
            </a:r>
            <a:r>
              <a:rPr lang="fr-FR" sz="3200" kern="0" dirty="0">
                <a:solidFill>
                  <a:srgbClr val="EB9931"/>
                </a:solidFill>
                <a:cs typeface="Rubik Light" charset="0"/>
                <a:sym typeface="Arial"/>
              </a:rPr>
              <a:t>BESOINS EN ACCOMPAGNEMENT</a:t>
            </a:r>
            <a:endParaRPr lang="fr-FR" dirty="0"/>
          </a:p>
        </p:txBody>
      </p:sp>
      <p:sp>
        <p:nvSpPr>
          <p:cNvPr id="5" name="Shape 376">
            <a:extLst>
              <a:ext uri="{FF2B5EF4-FFF2-40B4-BE49-F238E27FC236}">
                <a16:creationId xmlns:a16="http://schemas.microsoft.com/office/drawing/2014/main" id="{B92FC9F5-646E-4EB2-8FC8-DA309319B31F}"/>
              </a:ext>
            </a:extLst>
          </p:cNvPr>
          <p:cNvSpPr txBox="1">
            <a:spLocks/>
          </p:cNvSpPr>
          <p:nvPr/>
        </p:nvSpPr>
        <p:spPr>
          <a:xfrm>
            <a:off x="4979444" y="3428999"/>
            <a:ext cx="3252626" cy="2613978"/>
          </a:xfrm>
          <a:prstGeom prst="rect">
            <a:avLst/>
          </a:prstGeom>
          <a:solidFill>
            <a:srgbClr val="EA8920"/>
          </a:solidFill>
          <a:ln>
            <a:noFill/>
          </a:ln>
        </p:spPr>
        <p:txBody>
          <a:bodyPr lIns="121900" tIns="121900" rIns="121900" bIns="12190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09585"/>
            <a:r>
              <a:rPr lang="fr-FR" sz="1600" b="1" dirty="0">
                <a:solidFill>
                  <a:schemeClr val="bg1"/>
                </a:solidFill>
                <a:latin typeface="Rubik Regular"/>
                <a:sym typeface="Arial"/>
              </a:rPr>
              <a:t>&gt;</a:t>
            </a:r>
            <a:r>
              <a:rPr lang="fr-FR" sz="1600" b="1" dirty="0">
                <a:solidFill>
                  <a:srgbClr val="1C1A3D"/>
                </a:solidFill>
                <a:latin typeface="Rubik Regular"/>
                <a:sym typeface="Arial"/>
              </a:rPr>
              <a:t> </a:t>
            </a:r>
            <a:r>
              <a:rPr lang="fr-FR" sz="1600" dirty="0">
                <a:solidFill>
                  <a:srgbClr val="1C1A3D"/>
                </a:solidFill>
                <a:latin typeface="Rubik Regular"/>
                <a:cs typeface="Rubik Medium"/>
                <a:sym typeface="Arial"/>
              </a:rPr>
              <a:t> </a:t>
            </a:r>
            <a:r>
              <a:rPr lang="fr-FR" sz="1600" dirty="0">
                <a:solidFill>
                  <a:schemeClr val="bg1"/>
                </a:solidFill>
                <a:latin typeface="Rubik Regular"/>
                <a:cs typeface="Rubik Medium"/>
                <a:sym typeface="Arial"/>
              </a:rPr>
              <a:t>Besoin 2</a:t>
            </a:r>
          </a:p>
          <a:p>
            <a:pPr defTabSz="609585"/>
            <a:endParaRPr lang="fr-FR" sz="1600" dirty="0">
              <a:solidFill>
                <a:prstClr val="white"/>
              </a:solidFill>
              <a:latin typeface="Rubik Regular"/>
              <a:sym typeface="Arial"/>
            </a:endParaRPr>
          </a:p>
          <a:p>
            <a:pPr defTabSz="609585"/>
            <a:endParaRPr lang="fr" sz="1600" dirty="0">
              <a:solidFill>
                <a:prstClr val="white"/>
              </a:solidFill>
              <a:latin typeface="Rubik Regular"/>
              <a:sym typeface="Arial"/>
            </a:endParaRPr>
          </a:p>
        </p:txBody>
      </p:sp>
      <p:sp>
        <p:nvSpPr>
          <p:cNvPr id="6" name="Shape 571">
            <a:extLst>
              <a:ext uri="{FF2B5EF4-FFF2-40B4-BE49-F238E27FC236}">
                <a16:creationId xmlns:a16="http://schemas.microsoft.com/office/drawing/2014/main" id="{D8123E1D-2FD0-49D4-B67F-8BDE24A65EEC}"/>
              </a:ext>
            </a:extLst>
          </p:cNvPr>
          <p:cNvSpPr txBox="1">
            <a:spLocks/>
          </p:cNvSpPr>
          <p:nvPr/>
        </p:nvSpPr>
        <p:spPr>
          <a:xfrm>
            <a:off x="1284595" y="1103629"/>
            <a:ext cx="8161041" cy="5700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1219170">
              <a:buClr>
                <a:prstClr val="black"/>
              </a:buClr>
              <a:buSzPct val="68750"/>
            </a:pPr>
            <a:r>
              <a:rPr lang="fr" sz="1867" kern="0" dirty="0">
                <a:solidFill>
                  <a:srgbClr val="4A3D6D"/>
                </a:solidFill>
                <a:latin typeface="Rubik Regular"/>
                <a:cs typeface="Rubik Regular"/>
                <a:sym typeface="Georgia"/>
              </a:rPr>
              <a:t>Nos a</a:t>
            </a:r>
            <a:r>
              <a:rPr lang="fr-FR" sz="1867" kern="0" dirty="0">
                <a:solidFill>
                  <a:srgbClr val="4A3D6D"/>
                </a:solidFill>
                <a:latin typeface="Rubik Regular"/>
                <a:cs typeface="Rubik Regular"/>
                <a:sym typeface="Georgia"/>
              </a:rPr>
              <a:t>t</a:t>
            </a:r>
            <a:r>
              <a:rPr lang="fr" sz="1867" kern="0" dirty="0">
                <a:solidFill>
                  <a:srgbClr val="4A3D6D"/>
                </a:solidFill>
                <a:latin typeface="Rubik Regular"/>
                <a:cs typeface="Rubik Regular"/>
                <a:sym typeface="Georgia"/>
              </a:rPr>
              <a:t>tentes et besoin</a:t>
            </a:r>
            <a:r>
              <a:rPr lang="fr-FR" sz="1867" kern="0" dirty="0">
                <a:solidFill>
                  <a:srgbClr val="4A3D6D"/>
                </a:solidFill>
                <a:latin typeface="Rubik Regular"/>
                <a:cs typeface="Rubik Regular"/>
                <a:sym typeface="Georgia"/>
              </a:rPr>
              <a:t>s</a:t>
            </a:r>
            <a:r>
              <a:rPr lang="fr" sz="1867" kern="0" dirty="0">
                <a:solidFill>
                  <a:srgbClr val="4A3D6D"/>
                </a:solidFill>
                <a:latin typeface="Rubik Regular"/>
                <a:cs typeface="Rubik Regular"/>
                <a:sym typeface="Georgia"/>
              </a:rPr>
              <a:t> </a:t>
            </a:r>
            <a:r>
              <a:rPr lang="fr-FR" sz="1867" kern="0" dirty="0">
                <a:solidFill>
                  <a:srgbClr val="4A3D6D"/>
                </a:solidFill>
                <a:latin typeface="Rubik Regular"/>
                <a:cs typeface="Rubik Regular"/>
                <a:sym typeface="Georgia"/>
              </a:rPr>
              <a:t>à l’égard de La Technopole Grand Poitiers </a:t>
            </a:r>
            <a:r>
              <a:rPr lang="fr" sz="1867" kern="0" dirty="0">
                <a:solidFill>
                  <a:srgbClr val="4A3D6D"/>
                </a:solidFill>
                <a:latin typeface="Rubik Regular"/>
                <a:cs typeface="Rubik Regular"/>
                <a:sym typeface="Georgia"/>
              </a:rPr>
              <a:t>:</a:t>
            </a:r>
          </a:p>
          <a:p>
            <a:pPr defTabSz="1219170">
              <a:buClr>
                <a:prstClr val="black"/>
              </a:buClr>
              <a:buSzPct val="68750"/>
            </a:pPr>
            <a:endParaRPr lang="fr" sz="1867" kern="0" dirty="0">
              <a:solidFill>
                <a:srgbClr val="4A3D6D"/>
              </a:solidFill>
              <a:latin typeface="Rubik Regular"/>
              <a:cs typeface="Rubik Regular"/>
              <a:sym typeface="Georgia"/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9C0DEE-FFC5-4F38-A53B-20541088AB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52A55E2-CE0C-431E-960B-849880DFD953}" type="slidenum">
              <a:rPr lang="fr-FR" smtClean="0"/>
              <a:t>16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8BE7378-29B4-4A59-A8A3-48E734D5FB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Confidentiel</a:t>
            </a:r>
            <a:endParaRPr lang="fr-FR" dirty="0"/>
          </a:p>
        </p:txBody>
      </p:sp>
      <p:sp>
        <p:nvSpPr>
          <p:cNvPr id="9" name="Shape 376">
            <a:extLst>
              <a:ext uri="{FF2B5EF4-FFF2-40B4-BE49-F238E27FC236}">
                <a16:creationId xmlns:a16="http://schemas.microsoft.com/office/drawing/2014/main" id="{6636016B-47FC-AC86-CC94-050100FC3F05}"/>
              </a:ext>
            </a:extLst>
          </p:cNvPr>
          <p:cNvSpPr txBox="1">
            <a:spLocks/>
          </p:cNvSpPr>
          <p:nvPr/>
        </p:nvSpPr>
        <p:spPr>
          <a:xfrm>
            <a:off x="1284595" y="1652523"/>
            <a:ext cx="10642324" cy="1587827"/>
          </a:xfrm>
          <a:prstGeom prst="rect">
            <a:avLst/>
          </a:prstGeom>
          <a:solidFill>
            <a:srgbClr val="EA8920"/>
          </a:solidFill>
          <a:ln>
            <a:noFill/>
          </a:ln>
        </p:spPr>
        <p:txBody>
          <a:bodyPr lIns="121900" tIns="121900" rIns="121900" bIns="12190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09585"/>
            <a:r>
              <a:rPr lang="fr-FR" sz="1600" b="1" dirty="0">
                <a:solidFill>
                  <a:schemeClr val="bg1"/>
                </a:solidFill>
                <a:latin typeface="Rubik Regular"/>
                <a:sym typeface="Arial"/>
              </a:rPr>
              <a:t>&gt;</a:t>
            </a:r>
            <a:r>
              <a:rPr lang="fr-FR" sz="1600" b="1" dirty="0">
                <a:solidFill>
                  <a:srgbClr val="1C1A3D"/>
                </a:solidFill>
                <a:latin typeface="Rubik Regular"/>
                <a:sym typeface="Arial"/>
              </a:rPr>
              <a:t> </a:t>
            </a:r>
            <a:r>
              <a:rPr lang="fr-FR" sz="1600" dirty="0">
                <a:solidFill>
                  <a:srgbClr val="1C1A3D"/>
                </a:solidFill>
                <a:latin typeface="Rubik Regular"/>
                <a:cs typeface="Rubik Medium"/>
                <a:sym typeface="Arial"/>
              </a:rPr>
              <a:t> </a:t>
            </a:r>
            <a:r>
              <a:rPr lang="fr-FR" sz="1600" dirty="0">
                <a:solidFill>
                  <a:schemeClr val="bg1"/>
                </a:solidFill>
                <a:latin typeface="Rubik Regular"/>
                <a:cs typeface="Rubik Medium"/>
                <a:sym typeface="Arial"/>
              </a:rPr>
              <a:t>Motivations personnelles</a:t>
            </a:r>
          </a:p>
          <a:p>
            <a:pPr defTabSz="609585"/>
            <a:endParaRPr lang="fr-FR" sz="1600" dirty="0">
              <a:solidFill>
                <a:prstClr val="white"/>
              </a:solidFill>
              <a:latin typeface="Rubik Regular"/>
              <a:sym typeface="Arial"/>
            </a:endParaRPr>
          </a:p>
          <a:p>
            <a:pPr defTabSz="609585"/>
            <a:endParaRPr lang="fr" sz="1600" dirty="0">
              <a:solidFill>
                <a:prstClr val="white"/>
              </a:solidFill>
              <a:latin typeface="Rubik Regular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0556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7C7F7A5F-971C-406B-8341-CF8246AB7709}"/>
              </a:ext>
            </a:extLst>
          </p:cNvPr>
          <p:cNvSpPr txBox="1">
            <a:spLocks/>
          </p:cNvSpPr>
          <p:nvPr/>
        </p:nvSpPr>
        <p:spPr>
          <a:xfrm>
            <a:off x="1272893" y="2617890"/>
            <a:ext cx="9646214" cy="9829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867" dirty="0">
                <a:solidFill>
                  <a:srgbClr val="EB9931"/>
                </a:solidFill>
                <a:latin typeface="Rubik Regular"/>
                <a:cs typeface="Rubik Regular"/>
              </a:rPr>
              <a:t>&gt; </a:t>
            </a:r>
            <a:r>
              <a:rPr lang="fr" sz="1867" i="1" dirty="0">
                <a:solidFill>
                  <a:srgbClr val="595959"/>
                </a:solidFill>
                <a:latin typeface="Rubik Regular"/>
                <a:cs typeface="Rubik Regular"/>
              </a:rPr>
              <a:t>Intégrez ici une photo de vous et/ou de votre équipe,</a:t>
            </a:r>
            <a:r>
              <a:rPr lang="fr-FR" sz="1867" i="1" dirty="0">
                <a:solidFill>
                  <a:srgbClr val="595959"/>
                </a:solidFill>
              </a:rPr>
              <a:t> </a:t>
            </a:r>
            <a:r>
              <a:rPr lang="fr" sz="1867" i="1" dirty="0">
                <a:solidFill>
                  <a:srgbClr val="595959"/>
                </a:solidFill>
                <a:latin typeface="Rubik Regular"/>
                <a:cs typeface="Rubik Regular"/>
              </a:rPr>
              <a:t>ainsi que vos coordonnées :</a:t>
            </a:r>
          </a:p>
          <a:p>
            <a:endParaRPr lang="fr-FR" dirty="0"/>
          </a:p>
        </p:txBody>
      </p:sp>
      <p:sp>
        <p:nvSpPr>
          <p:cNvPr id="4" name="Shape 522">
            <a:extLst>
              <a:ext uri="{FF2B5EF4-FFF2-40B4-BE49-F238E27FC236}">
                <a16:creationId xmlns:a16="http://schemas.microsoft.com/office/drawing/2014/main" id="{DD98C7B1-E229-4E90-97C0-E00BE923075F}"/>
              </a:ext>
            </a:extLst>
          </p:cNvPr>
          <p:cNvSpPr txBox="1">
            <a:spLocks/>
          </p:cNvSpPr>
          <p:nvPr/>
        </p:nvSpPr>
        <p:spPr>
          <a:xfrm>
            <a:off x="2422022" y="1493410"/>
            <a:ext cx="7171896" cy="821526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fr-FR" sz="3200" dirty="0">
                <a:solidFill>
                  <a:srgbClr val="EB9931"/>
                </a:solidFill>
                <a:latin typeface="Rubik Regular"/>
                <a:cs typeface="Rubik Medium"/>
              </a:rPr>
              <a:t>MERCI DE VOTRE ATTENTION 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C6EC09-7622-40CE-884B-D783A6943955}"/>
              </a:ext>
            </a:extLst>
          </p:cNvPr>
          <p:cNvSpPr/>
          <p:nvPr/>
        </p:nvSpPr>
        <p:spPr>
          <a:xfrm>
            <a:off x="5568132" y="4122651"/>
            <a:ext cx="3791791" cy="1934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/>
            <a:endParaRPr lang="fr" sz="1600" kern="0" dirty="0">
              <a:solidFill>
                <a:srgbClr val="595959"/>
              </a:solidFill>
              <a:latin typeface="Rubik Regular"/>
              <a:cs typeface="Rubik Regular"/>
              <a:sym typeface="Arial"/>
            </a:endParaRPr>
          </a:p>
          <a:p>
            <a:pPr marL="685783" indent="-380990" defTabSz="1219170">
              <a:lnSpc>
                <a:spcPct val="50000"/>
              </a:lnSpc>
              <a:spcAft>
                <a:spcPts val="1333"/>
              </a:spcAft>
              <a:buFont typeface="Arial"/>
              <a:buChar char="•"/>
            </a:pPr>
            <a:r>
              <a:rPr lang="fr-FR" sz="1600" kern="0" dirty="0">
                <a:solidFill>
                  <a:srgbClr val="595959"/>
                </a:solidFill>
                <a:latin typeface="Rubik Regular"/>
                <a:cs typeface="Rubik Regular"/>
                <a:sym typeface="Arial"/>
              </a:rPr>
              <a:t>Prénom, Nom</a:t>
            </a:r>
          </a:p>
          <a:p>
            <a:pPr marL="685783" indent="-380990" defTabSz="1219170">
              <a:lnSpc>
                <a:spcPct val="50000"/>
              </a:lnSpc>
              <a:spcAft>
                <a:spcPts val="1333"/>
              </a:spcAft>
              <a:buFont typeface="Arial"/>
              <a:buChar char="•"/>
            </a:pPr>
            <a:r>
              <a:rPr lang="fr" sz="1600" kern="0" dirty="0">
                <a:solidFill>
                  <a:srgbClr val="595959"/>
                </a:solidFill>
                <a:latin typeface="Rubik Regular"/>
                <a:cs typeface="Rubik Regular"/>
                <a:sym typeface="Arial"/>
              </a:rPr>
              <a:t>Téléphone portable</a:t>
            </a:r>
          </a:p>
          <a:p>
            <a:pPr marL="685783" indent="-380990" defTabSz="1219170">
              <a:lnSpc>
                <a:spcPct val="50000"/>
              </a:lnSpc>
              <a:spcAft>
                <a:spcPts val="1333"/>
              </a:spcAft>
              <a:buFont typeface="Arial"/>
              <a:buChar char="•"/>
            </a:pPr>
            <a:r>
              <a:rPr lang="fr" sz="1600" kern="0" dirty="0">
                <a:solidFill>
                  <a:srgbClr val="595959"/>
                </a:solidFill>
                <a:latin typeface="Rubik Regular"/>
                <a:cs typeface="Rubik Regular"/>
                <a:sym typeface="Arial"/>
                <a:hlinkClick r:id="rId2"/>
              </a:rPr>
              <a:t>www.siteweb.fr</a:t>
            </a:r>
            <a:r>
              <a:rPr lang="fr" sz="1600" kern="0" dirty="0">
                <a:solidFill>
                  <a:srgbClr val="595959"/>
                </a:solidFill>
                <a:latin typeface="Rubik Regular"/>
                <a:cs typeface="Rubik Regular"/>
                <a:sym typeface="Arial"/>
              </a:rPr>
              <a:t> </a:t>
            </a:r>
          </a:p>
          <a:p>
            <a:pPr marL="685783" indent="-380990" defTabSz="1219170">
              <a:lnSpc>
                <a:spcPct val="50000"/>
              </a:lnSpc>
              <a:spcAft>
                <a:spcPts val="1333"/>
              </a:spcAft>
              <a:buFont typeface="Arial"/>
              <a:buChar char="•"/>
            </a:pPr>
            <a:r>
              <a:rPr lang="fr" sz="1600" kern="0" dirty="0">
                <a:solidFill>
                  <a:srgbClr val="595959"/>
                </a:solidFill>
                <a:latin typeface="Rubik Regular"/>
                <a:cs typeface="Rubik Regular"/>
                <a:sym typeface="Arial"/>
                <a:hlinkClick r:id="rId3"/>
              </a:rPr>
              <a:t>adresseemail@mail.fr</a:t>
            </a:r>
            <a:r>
              <a:rPr lang="fr" sz="1600" kern="0" dirty="0">
                <a:solidFill>
                  <a:srgbClr val="595959"/>
                </a:solidFill>
                <a:latin typeface="Rubik Regular"/>
                <a:cs typeface="Rubik Regular"/>
                <a:sym typeface="Arial"/>
              </a:rPr>
              <a:t> </a:t>
            </a:r>
          </a:p>
          <a:p>
            <a:pPr marL="685783" indent="-380990" defTabSz="1219170">
              <a:lnSpc>
                <a:spcPct val="50000"/>
              </a:lnSpc>
              <a:spcAft>
                <a:spcPts val="1333"/>
              </a:spcAft>
              <a:buFont typeface="Arial"/>
              <a:buChar char="•"/>
            </a:pPr>
            <a:r>
              <a:rPr lang="fr" sz="1600" kern="0" dirty="0">
                <a:solidFill>
                  <a:srgbClr val="595959"/>
                </a:solidFill>
                <a:latin typeface="Rubik Regular"/>
                <a:cs typeface="Rubik Regular"/>
                <a:sym typeface="Arial"/>
              </a:rPr>
              <a:t>@comptetwitter</a:t>
            </a:r>
          </a:p>
          <a:p>
            <a:pPr marL="685783" indent="-380990" defTabSz="1219170">
              <a:lnSpc>
                <a:spcPct val="50000"/>
              </a:lnSpc>
              <a:spcAft>
                <a:spcPts val="1333"/>
              </a:spcAft>
              <a:buFont typeface="Arial"/>
              <a:buChar char="•"/>
            </a:pPr>
            <a:r>
              <a:rPr lang="fr" sz="1600" kern="0" dirty="0">
                <a:solidFill>
                  <a:srgbClr val="595959"/>
                </a:solidFill>
                <a:latin typeface="Rubik Regular"/>
                <a:cs typeface="Rubik Regular"/>
                <a:sym typeface="Arial"/>
              </a:rPr>
              <a:t>Compte Linkedin</a:t>
            </a:r>
          </a:p>
        </p:txBody>
      </p:sp>
      <p:sp>
        <p:nvSpPr>
          <p:cNvPr id="6" name="Shape 589">
            <a:extLst>
              <a:ext uri="{FF2B5EF4-FFF2-40B4-BE49-F238E27FC236}">
                <a16:creationId xmlns:a16="http://schemas.microsoft.com/office/drawing/2014/main" id="{64EAE09C-6C02-4440-B28C-6D79DE5ABA44}"/>
              </a:ext>
            </a:extLst>
          </p:cNvPr>
          <p:cNvSpPr/>
          <p:nvPr/>
        </p:nvSpPr>
        <p:spPr>
          <a:xfrm>
            <a:off x="3000235" y="4188868"/>
            <a:ext cx="1802285" cy="1801683"/>
          </a:xfrm>
          <a:prstGeom prst="ellipse">
            <a:avLst/>
          </a:prstGeom>
          <a:noFill/>
          <a:ln>
            <a:solidFill>
              <a:srgbClr val="2F265B"/>
            </a:solidFill>
          </a:ln>
        </p:spPr>
        <p:txBody>
          <a:bodyPr lIns="121900" tIns="121900" rIns="121900" bIns="121900" anchor="ctr" anchorCtr="0">
            <a:noAutofit/>
          </a:bodyPr>
          <a:lstStyle/>
          <a:p>
            <a:pPr algn="ctr" defTabSz="1219170"/>
            <a:endParaRPr sz="1600" b="1" kern="0" dirty="0">
              <a:solidFill>
                <a:srgbClr val="FFFFFF"/>
              </a:solidFill>
              <a:latin typeface="Rubik Regular"/>
              <a:cs typeface="Arial"/>
              <a:sym typeface="Arial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880465D-40EA-4DCF-8D34-E1425578E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450EEB-5443-4A82-B8C4-51709A05EB1B}" type="slidenum">
              <a:rPr lang="fr-FR" smtClean="0"/>
              <a:t>17</a:t>
            </a:fld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417FC00D-3B4C-4250-8781-367D6C7B78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Confidentiel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8395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joker.png">
            <a:extLst>
              <a:ext uri="{FF2B5EF4-FFF2-40B4-BE49-F238E27FC236}">
                <a16:creationId xmlns:a16="http://schemas.microsoft.com/office/drawing/2014/main" id="{B4EAEC85-63C8-431D-83F6-D3B45E439F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6418">
            <a:off x="7534690" y="1861998"/>
            <a:ext cx="2584712" cy="353964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Shape 685">
            <a:extLst>
              <a:ext uri="{FF2B5EF4-FFF2-40B4-BE49-F238E27FC236}">
                <a16:creationId xmlns:a16="http://schemas.microsoft.com/office/drawing/2014/main" id="{A2403B0F-F22F-4D60-9A4F-258A5E39DEBA}"/>
              </a:ext>
            </a:extLst>
          </p:cNvPr>
          <p:cNvSpPr txBox="1">
            <a:spLocks/>
          </p:cNvSpPr>
          <p:nvPr/>
        </p:nvSpPr>
        <p:spPr>
          <a:xfrm>
            <a:off x="1151467" y="744790"/>
            <a:ext cx="4547204" cy="95630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" sz="4800" b="1" dirty="0">
                <a:solidFill>
                  <a:schemeClr val="bg1"/>
                </a:solidFill>
                <a:latin typeface="Rubik Regular"/>
                <a:cs typeface="Rubik Regular"/>
              </a:rPr>
              <a:t>Mode d’emploi 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C05534-F584-46C6-AAF4-653203701FC4}"/>
              </a:ext>
            </a:extLst>
          </p:cNvPr>
          <p:cNvSpPr/>
          <p:nvPr/>
        </p:nvSpPr>
        <p:spPr>
          <a:xfrm>
            <a:off x="1409289" y="2147304"/>
            <a:ext cx="533288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dirty="0">
                <a:solidFill>
                  <a:schemeClr val="bg1"/>
                </a:solidFill>
                <a:latin typeface="Rubik Regular"/>
                <a:ea typeface="Rubik Regular"/>
                <a:cs typeface="Rubik Regular"/>
              </a:rPr>
              <a:t>&gt;  Les indications mentionnées sur les slides en italique sont à supprimer après avoir complété le slide.</a:t>
            </a:r>
            <a:br>
              <a:rPr lang="fr-FR" sz="2400" dirty="0">
                <a:solidFill>
                  <a:schemeClr val="bg1"/>
                </a:solidFill>
                <a:latin typeface="Rubik Regular"/>
                <a:ea typeface="Rubik Regular"/>
                <a:cs typeface="Rubik Regular"/>
              </a:rPr>
            </a:br>
            <a:br>
              <a:rPr lang="fr-FR" sz="2400" dirty="0">
                <a:solidFill>
                  <a:schemeClr val="bg1"/>
                </a:solidFill>
                <a:latin typeface="Rubik Regular"/>
                <a:ea typeface="Rubik Regular"/>
                <a:cs typeface="Rubik Regular"/>
              </a:rPr>
            </a:br>
            <a:r>
              <a:rPr lang="fr-FR" sz="2400" dirty="0">
                <a:solidFill>
                  <a:schemeClr val="bg1"/>
                </a:solidFill>
                <a:latin typeface="Rubik Regular"/>
                <a:ea typeface="Rubik Regular"/>
                <a:cs typeface="Rubik Regular"/>
              </a:rPr>
              <a:t>&gt;  Selon le niveau de maturité de votre projet utilisez jusqu’à 3 jokers</a:t>
            </a:r>
            <a:r>
              <a:rPr lang="fr-FR" sz="2400" dirty="0">
                <a:solidFill>
                  <a:schemeClr val="bg1"/>
                </a:solidFill>
                <a:latin typeface="Rubik Regular"/>
                <a:cs typeface="Rubik Regular"/>
              </a:rPr>
              <a:t> </a:t>
            </a:r>
            <a:r>
              <a:rPr lang="fr-FR" sz="2400" dirty="0">
                <a:solidFill>
                  <a:schemeClr val="bg1"/>
                </a:solidFill>
                <a:latin typeface="Rubik Regular"/>
                <a:ea typeface="Rubik Regular"/>
                <a:cs typeface="Rubik Regular"/>
              </a:rPr>
              <a:t>sur le slide que vous ne pouvez pas remplir. </a:t>
            </a:r>
          </a:p>
          <a:p>
            <a:pPr lvl="0" algn="just"/>
            <a:endParaRPr lang="fr" sz="2400" dirty="0">
              <a:solidFill>
                <a:schemeClr val="bg1"/>
              </a:solidFill>
              <a:latin typeface="Rubik Regular"/>
              <a:ea typeface="Rubik Regular"/>
              <a:cs typeface="Rubik Regular"/>
            </a:endParaRPr>
          </a:p>
          <a:p>
            <a:pPr lvl="0" algn="just"/>
            <a:r>
              <a:rPr lang="fr" sz="2400" dirty="0">
                <a:solidFill>
                  <a:schemeClr val="bg1"/>
                </a:solidFill>
                <a:latin typeface="Rubik Regular"/>
                <a:ea typeface="Rubik Regular"/>
                <a:cs typeface="Rubik Regular"/>
              </a:rPr>
              <a:t>&gt;  Copier/coller le joker sur le slide choisi</a:t>
            </a:r>
          </a:p>
        </p:txBody>
      </p:sp>
      <p:pic>
        <p:nvPicPr>
          <p:cNvPr id="5" name="Image 4" descr="joker.png">
            <a:extLst>
              <a:ext uri="{FF2B5EF4-FFF2-40B4-BE49-F238E27FC236}">
                <a16:creationId xmlns:a16="http://schemas.microsoft.com/office/drawing/2014/main" id="{5950A934-F87B-E79B-C2F9-303BD27F51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6418">
            <a:off x="8119906" y="2085641"/>
            <a:ext cx="2584712" cy="353964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Image 5" descr="joker.png">
            <a:extLst>
              <a:ext uri="{FF2B5EF4-FFF2-40B4-BE49-F238E27FC236}">
                <a16:creationId xmlns:a16="http://schemas.microsoft.com/office/drawing/2014/main" id="{BFBA84B9-33F0-3A0E-E6DA-A8D00F8C5E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6418">
            <a:off x="8705122" y="2342812"/>
            <a:ext cx="2584712" cy="353964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338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1">
            <a:extLst>
              <a:ext uri="{FF2B5EF4-FFF2-40B4-BE49-F238E27FC236}">
                <a16:creationId xmlns:a16="http://schemas.microsoft.com/office/drawing/2014/main" id="{16E9B97B-9F06-441F-9B6C-C2145D3B3000}"/>
              </a:ext>
            </a:extLst>
          </p:cNvPr>
          <p:cNvSpPr txBox="1">
            <a:spLocks/>
          </p:cNvSpPr>
          <p:nvPr/>
        </p:nvSpPr>
        <p:spPr>
          <a:xfrm>
            <a:off x="1204215" y="188200"/>
            <a:ext cx="6785687" cy="129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Nunito Sans"/>
              <a:buNone/>
              <a:defRPr sz="3200" b="0" i="0" u="none" strike="noStrike" kern="1200" cap="none">
                <a:solidFill>
                  <a:srgbClr val="252350"/>
                </a:solidFill>
                <a:latin typeface="Rubik Regular"/>
                <a:ea typeface="Rubik Regular"/>
                <a:cs typeface="Rubik Regular"/>
                <a:sym typeface="Nunito Sans"/>
              </a:defRPr>
            </a:lvl1pPr>
            <a:lvl2pPr lvl="1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r>
              <a:rPr lang="fr-FR" sz="3200" kern="0" dirty="0">
                <a:solidFill>
                  <a:srgbClr val="EB9931"/>
                </a:solidFill>
                <a:cs typeface="Rubik Light" charset="0"/>
                <a:sym typeface="Arial"/>
              </a:rPr>
              <a:t>&gt; </a:t>
            </a:r>
            <a:r>
              <a:rPr lang="fr-FR" kern="0" dirty="0">
                <a:solidFill>
                  <a:srgbClr val="EB9931"/>
                </a:solidFill>
                <a:cs typeface="Rubik Light" charset="0"/>
                <a:sym typeface="Arial"/>
              </a:rPr>
              <a:t>Mode d’emploi et calendrier</a:t>
            </a:r>
            <a:r>
              <a:rPr lang="fr-FR" sz="3200" kern="0" dirty="0">
                <a:solidFill>
                  <a:srgbClr val="EB9931"/>
                </a:solidFill>
                <a:cs typeface="Rubik Light" charset="0"/>
                <a:sym typeface="Arial"/>
              </a:rPr>
              <a:t>  </a:t>
            </a:r>
            <a:endParaRPr lang="fr-FR" dirty="0"/>
          </a:p>
        </p:txBody>
      </p:sp>
      <p:sp>
        <p:nvSpPr>
          <p:cNvPr id="24" name="Espace réservé du numéro de diapositive 23">
            <a:extLst>
              <a:ext uri="{FF2B5EF4-FFF2-40B4-BE49-F238E27FC236}">
                <a16:creationId xmlns:a16="http://schemas.microsoft.com/office/drawing/2014/main" id="{3F01E7EB-675E-4E54-B45B-6C60F057D6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52A55E2-CE0C-431E-960B-849880DFD953}" type="slidenum">
              <a:rPr lang="fr-FR" smtClean="0"/>
              <a:t>3</a:t>
            </a:fld>
            <a:endParaRPr lang="fr-FR" dirty="0"/>
          </a:p>
        </p:txBody>
      </p:sp>
      <p:sp>
        <p:nvSpPr>
          <p:cNvPr id="25" name="Espace réservé du pied de page 24">
            <a:extLst>
              <a:ext uri="{FF2B5EF4-FFF2-40B4-BE49-F238E27FC236}">
                <a16:creationId xmlns:a16="http://schemas.microsoft.com/office/drawing/2014/main" id="{B346BC44-22C8-4104-B5CB-5D6D1E0F53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Confidentiel</a:t>
            </a:r>
            <a:endParaRPr lang="fr-FR" dirty="0"/>
          </a:p>
        </p:txBody>
      </p:sp>
      <p:sp>
        <p:nvSpPr>
          <p:cNvPr id="26" name="Espace réservé du texte 2">
            <a:extLst>
              <a:ext uri="{FF2B5EF4-FFF2-40B4-BE49-F238E27FC236}">
                <a16:creationId xmlns:a16="http://schemas.microsoft.com/office/drawing/2014/main" id="{FA4E1D2C-1C2D-321D-6AD0-70DDE5AF8542}"/>
              </a:ext>
            </a:extLst>
          </p:cNvPr>
          <p:cNvSpPr txBox="1">
            <a:spLocks/>
          </p:cNvSpPr>
          <p:nvPr/>
        </p:nvSpPr>
        <p:spPr>
          <a:xfrm>
            <a:off x="1429305" y="1486199"/>
            <a:ext cx="9924495" cy="4426329"/>
          </a:xfrm>
          <a:prstGeom prst="rect">
            <a:avLst/>
          </a:prstGeom>
          <a:solidFill>
            <a:srgbClr val="F9B11F"/>
          </a:solidFill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indent="-457200">
              <a:buFont typeface="+mj-lt"/>
              <a:buAutoNum type="arabicPeriod"/>
            </a:pPr>
            <a:endParaRPr lang="fr-FR" sz="2000" dirty="0">
              <a:solidFill>
                <a:schemeClr val="bg1"/>
              </a:solidFill>
              <a:latin typeface="Rubik Regular"/>
            </a:endParaRPr>
          </a:p>
          <a:p>
            <a:pPr marL="800100" indent="-457200">
              <a:buFont typeface="+mj-lt"/>
              <a:buAutoNum type="arabicPeriod"/>
            </a:pPr>
            <a:r>
              <a:rPr lang="fr-FR" sz="2000" dirty="0">
                <a:latin typeface="Rubik Regular"/>
              </a:rPr>
              <a:t>Vous avez complété le google </a:t>
            </a:r>
            <a:r>
              <a:rPr lang="fr-FR" sz="2000" dirty="0" err="1">
                <a:latin typeface="Rubik Regular"/>
              </a:rPr>
              <a:t>form</a:t>
            </a:r>
            <a:r>
              <a:rPr lang="fr-FR" sz="2000" dirty="0">
                <a:latin typeface="Rubik Regular"/>
              </a:rPr>
              <a:t> et téléchargé les documents des points 2 et 3  👍</a:t>
            </a:r>
          </a:p>
          <a:p>
            <a:pPr marL="800100" indent="-457200">
              <a:buFont typeface="+mj-lt"/>
              <a:buAutoNum type="arabicPeriod"/>
            </a:pPr>
            <a:r>
              <a:rPr lang="fr-FR" sz="2000" dirty="0">
                <a:latin typeface="Rubik Regular"/>
              </a:rPr>
              <a:t>Compléter le questionnaire de candidature (document PDF)</a:t>
            </a:r>
          </a:p>
          <a:p>
            <a:pPr marL="800100" indent="-457200">
              <a:buFont typeface="+mj-lt"/>
              <a:buAutoNum type="arabicPeriod"/>
            </a:pPr>
            <a:r>
              <a:rPr lang="fr-FR" sz="2000" dirty="0">
                <a:latin typeface="Rubik Regular"/>
              </a:rPr>
              <a:t>Compléter le présent document « Deck Candidature AMI Académique »</a:t>
            </a:r>
          </a:p>
          <a:p>
            <a:pPr marL="800100" indent="-457200">
              <a:buFont typeface="+mj-lt"/>
              <a:buAutoNum type="arabicPeriod"/>
            </a:pPr>
            <a:r>
              <a:rPr lang="fr-FR" sz="2000" dirty="0">
                <a:latin typeface="Rubik Regular"/>
              </a:rPr>
              <a:t>Envoyer les documents complétés à l’adresse suivante :</a:t>
            </a:r>
          </a:p>
          <a:p>
            <a:pPr lvl="1" indent="0" algn="ctr">
              <a:buNone/>
            </a:pPr>
            <a:r>
              <a:rPr lang="fr-FR" sz="2000" dirty="0">
                <a:latin typeface="Rubik Regular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ami.academique@technopolegrandpoitiers.com</a:t>
            </a:r>
            <a:endParaRPr lang="fr-FR" sz="2000" dirty="0">
              <a:latin typeface="Rubik Regular"/>
            </a:endParaRPr>
          </a:p>
          <a:p>
            <a:pPr marL="800100" indent="-457200">
              <a:buFont typeface="+mj-lt"/>
              <a:buAutoNum type="arabicPeriod"/>
            </a:pPr>
            <a:r>
              <a:rPr lang="fr-FR" sz="2000" dirty="0">
                <a:latin typeface="Rubik Regular"/>
              </a:rPr>
              <a:t>Date limite de candidature : </a:t>
            </a:r>
            <a:r>
              <a:rPr lang="fr-FR" sz="2000" b="1" dirty="0">
                <a:latin typeface="Rubik Regular"/>
              </a:rPr>
              <a:t>Lundi 21 novembre minuit</a:t>
            </a:r>
            <a:endParaRPr lang="fr-FR" sz="2000" dirty="0">
              <a:latin typeface="Rubik Regular"/>
            </a:endParaRPr>
          </a:p>
          <a:p>
            <a:pPr marL="800100" indent="-457200">
              <a:buFont typeface="+mj-lt"/>
              <a:buAutoNum type="arabicPeriod"/>
            </a:pPr>
            <a:r>
              <a:rPr lang="fr-FR" sz="2000" dirty="0">
                <a:latin typeface="Rubik Regular"/>
              </a:rPr>
              <a:t>Pré-sélection sur dossier le Mardi 22 novembre</a:t>
            </a:r>
          </a:p>
          <a:p>
            <a:pPr marL="800100" indent="-457200">
              <a:buFont typeface="+mj-lt"/>
              <a:buAutoNum type="arabicPeriod"/>
            </a:pPr>
            <a:r>
              <a:rPr lang="fr-FR" sz="2000" dirty="0">
                <a:latin typeface="Rubik Regular"/>
              </a:rPr>
              <a:t>Training au comité de sélection le Jeudi 24 novembre</a:t>
            </a:r>
          </a:p>
          <a:p>
            <a:pPr marL="800100" indent="-457200">
              <a:buFont typeface="+mj-lt"/>
              <a:buAutoNum type="arabicPeriod"/>
            </a:pPr>
            <a:r>
              <a:rPr lang="fr-FR" sz="2000" b="1" dirty="0">
                <a:latin typeface="Rubik Regular"/>
              </a:rPr>
              <a:t>Comité de sélection le Jeudi 8 décembre</a:t>
            </a:r>
          </a:p>
          <a:p>
            <a:pPr indent="0">
              <a:buNone/>
            </a:pPr>
            <a:endParaRPr lang="fr-FR" sz="2000" i="1" dirty="0">
              <a:solidFill>
                <a:schemeClr val="bg1"/>
              </a:solidFill>
              <a:latin typeface="Rubik Regular"/>
            </a:endParaRPr>
          </a:p>
          <a:p>
            <a:pPr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166991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83">
            <a:extLst>
              <a:ext uri="{FF2B5EF4-FFF2-40B4-BE49-F238E27FC236}">
                <a16:creationId xmlns:a16="http://schemas.microsoft.com/office/drawing/2014/main" id="{3F17C2B8-999A-4FC8-BA42-DD3926FE8850}"/>
              </a:ext>
            </a:extLst>
          </p:cNvPr>
          <p:cNvSpPr txBox="1">
            <a:spLocks/>
          </p:cNvSpPr>
          <p:nvPr/>
        </p:nvSpPr>
        <p:spPr>
          <a:xfrm>
            <a:off x="3181704" y="3182781"/>
            <a:ext cx="5828592" cy="492437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04792">
              <a:lnSpc>
                <a:spcPct val="80000"/>
              </a:lnSpc>
              <a:spcBef>
                <a:spcPts val="0"/>
              </a:spcBef>
              <a:spcAft>
                <a:spcPts val="1333"/>
              </a:spcAft>
              <a:buClr>
                <a:srgbClr val="EB9931"/>
              </a:buClr>
              <a:buSzPct val="100000"/>
            </a:pPr>
            <a:r>
              <a:rPr lang="fr" sz="2133" i="1" dirty="0">
                <a:solidFill>
                  <a:srgbClr val="666666"/>
                </a:solidFill>
                <a:latin typeface="Rubik Light"/>
                <a:ea typeface="Rubik Regular"/>
                <a:cs typeface="Rubik Regular"/>
                <a:sym typeface="Nunito Sans"/>
              </a:rPr>
              <a:t>Titre de votre projet / produit</a:t>
            </a:r>
          </a:p>
        </p:txBody>
      </p:sp>
      <p:sp>
        <p:nvSpPr>
          <p:cNvPr id="4" name="Shape 192">
            <a:extLst>
              <a:ext uri="{FF2B5EF4-FFF2-40B4-BE49-F238E27FC236}">
                <a16:creationId xmlns:a16="http://schemas.microsoft.com/office/drawing/2014/main" id="{F98FD082-7468-4397-B984-3599184558B5}"/>
              </a:ext>
            </a:extLst>
          </p:cNvPr>
          <p:cNvSpPr txBox="1"/>
          <p:nvPr/>
        </p:nvSpPr>
        <p:spPr>
          <a:xfrm>
            <a:off x="4954988" y="1101480"/>
            <a:ext cx="1697155" cy="1518869"/>
          </a:xfrm>
          <a:prstGeom prst="rect">
            <a:avLst/>
          </a:prstGeom>
          <a:noFill/>
          <a:ln w="28575">
            <a:solidFill>
              <a:srgbClr val="F6A91E"/>
            </a:solidFill>
          </a:ln>
        </p:spPr>
        <p:txBody>
          <a:bodyPr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ct val="61111"/>
            </a:pPr>
            <a:r>
              <a:rPr lang="fr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Rubik Light"/>
                <a:ea typeface="Raleway"/>
                <a:cs typeface="Raleway"/>
                <a:sym typeface="Raleway"/>
              </a:rPr>
              <a:t>Votre logo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F433CC5-6DF1-4E1E-9991-E7826796DA83}"/>
              </a:ext>
            </a:extLst>
          </p:cNvPr>
          <p:cNvSpPr txBox="1"/>
          <p:nvPr/>
        </p:nvSpPr>
        <p:spPr>
          <a:xfrm>
            <a:off x="2956368" y="3994994"/>
            <a:ext cx="62792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fr" sz="1800" i="1" dirty="0">
                <a:solidFill>
                  <a:srgbClr val="1C1A3D"/>
                </a:solidFill>
                <a:latin typeface="Rubik Light"/>
                <a:ea typeface="Raleway"/>
                <a:cs typeface="Arial"/>
                <a:sym typeface="Raleway"/>
              </a:rPr>
              <a:t>Baseline</a:t>
            </a:r>
            <a:endParaRPr lang="fr-FR" sz="1800" i="1" dirty="0">
              <a:solidFill>
                <a:srgbClr val="1C1A3D"/>
              </a:solidFill>
              <a:latin typeface="Rubik Light"/>
              <a:ea typeface="Raleway"/>
              <a:cs typeface="Arial"/>
              <a:sym typeface="Raleway"/>
            </a:endParaRPr>
          </a:p>
          <a:p>
            <a:pPr algn="ctr">
              <a:spcBef>
                <a:spcPts val="0"/>
              </a:spcBef>
            </a:pPr>
            <a:r>
              <a:rPr lang="fr" sz="1800" i="1" dirty="0">
                <a:solidFill>
                  <a:srgbClr val="1C1A3D"/>
                </a:solidFill>
                <a:latin typeface="Rubik Light"/>
                <a:ea typeface="Raleway"/>
                <a:cs typeface="Arial"/>
                <a:sym typeface="Raleway"/>
              </a:rPr>
              <a:t>(elle synthétise la vision, l’essence du projet)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00437FC6-FEAB-4B42-9923-13E47F4CE9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450EEB-5443-4A82-B8C4-51709A05EB1B}" type="slidenum">
              <a:rPr lang="fr-FR" smtClean="0"/>
              <a:t>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4DEF53-63FE-4610-9427-92A3600A4F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1530341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89">
            <a:extLst>
              <a:ext uri="{FF2B5EF4-FFF2-40B4-BE49-F238E27FC236}">
                <a16:creationId xmlns:a16="http://schemas.microsoft.com/office/drawing/2014/main" id="{8F338189-6876-43EF-8CC7-7E87BF396EDC}"/>
              </a:ext>
            </a:extLst>
          </p:cNvPr>
          <p:cNvSpPr/>
          <p:nvPr/>
        </p:nvSpPr>
        <p:spPr>
          <a:xfrm>
            <a:off x="2863356" y="1613278"/>
            <a:ext cx="1196400" cy="1196000"/>
          </a:xfrm>
          <a:prstGeom prst="ellipse">
            <a:avLst/>
          </a:prstGeom>
          <a:noFill/>
          <a:ln>
            <a:solidFill>
              <a:srgbClr val="2F265B"/>
            </a:solidFill>
          </a:ln>
        </p:spPr>
        <p:txBody>
          <a:bodyPr lIns="121900" tIns="121900" rIns="121900" bIns="121900" anchor="ctr" anchorCtr="0">
            <a:noAutofit/>
          </a:bodyPr>
          <a:lstStyle/>
          <a:p>
            <a:pPr algn="ctr" defTabSz="1219170"/>
            <a:endParaRPr sz="1600" b="1" kern="0" dirty="0">
              <a:solidFill>
                <a:srgbClr val="FFFFFF"/>
              </a:solidFill>
              <a:latin typeface="Rubik Regular"/>
              <a:cs typeface="Arial"/>
              <a:sym typeface="Arial"/>
            </a:endParaRPr>
          </a:p>
        </p:txBody>
      </p:sp>
      <p:sp>
        <p:nvSpPr>
          <p:cNvPr id="3" name="Shape 595">
            <a:extLst>
              <a:ext uri="{FF2B5EF4-FFF2-40B4-BE49-F238E27FC236}">
                <a16:creationId xmlns:a16="http://schemas.microsoft.com/office/drawing/2014/main" id="{0F35B109-17F1-420F-9A43-1D4338AF9A76}"/>
              </a:ext>
            </a:extLst>
          </p:cNvPr>
          <p:cNvSpPr txBox="1">
            <a:spLocks/>
          </p:cNvSpPr>
          <p:nvPr/>
        </p:nvSpPr>
        <p:spPr>
          <a:xfrm>
            <a:off x="2533814" y="2803605"/>
            <a:ext cx="2229900" cy="1114311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609585">
              <a:buNone/>
            </a:pPr>
            <a:r>
              <a:rPr lang="fr-FR" sz="1467" b="1" dirty="0">
                <a:solidFill>
                  <a:srgbClr val="EB9931"/>
                </a:solidFill>
                <a:latin typeface="Rubik Regular"/>
                <a:cs typeface="Rubik Regular"/>
                <a:sym typeface="Arial"/>
              </a:rPr>
              <a:t>&gt;</a:t>
            </a:r>
            <a:r>
              <a:rPr lang="fr-FR" sz="1467" b="1" dirty="0">
                <a:solidFill>
                  <a:srgbClr val="1F497D"/>
                </a:solidFill>
                <a:latin typeface="Rubik Regular"/>
                <a:cs typeface="Rubik Regular"/>
                <a:sym typeface="Arial"/>
              </a:rPr>
              <a:t> </a:t>
            </a:r>
            <a:r>
              <a:rPr lang="fr" sz="1467" b="1" i="1" dirty="0">
                <a:solidFill>
                  <a:srgbClr val="1F497D"/>
                </a:solidFill>
                <a:latin typeface="Rubik Regular"/>
                <a:cs typeface="Rubik Regular"/>
                <a:sym typeface="Arial"/>
              </a:rPr>
              <a:t>Prénom, Nom, Fonction</a:t>
            </a:r>
          </a:p>
          <a:p>
            <a:pPr marL="457189" indent="-457189" defTabSz="609585">
              <a:buNone/>
            </a:pP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Rubik Regular"/>
                <a:cs typeface="Rubik Regular"/>
                <a:sym typeface="Arial"/>
              </a:rPr>
              <a:t>Laboratoire de rattachement</a:t>
            </a:r>
          </a:p>
          <a:p>
            <a:pPr marL="457189" indent="-457189" defTabSz="609585">
              <a:buNone/>
            </a:pP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Rubik Regular"/>
                <a:cs typeface="Rubik Regular"/>
                <a:sym typeface="Arial"/>
              </a:rPr>
              <a:t>Mini CV</a:t>
            </a:r>
            <a:endParaRPr lang="fr" sz="1000" dirty="0">
              <a:solidFill>
                <a:prstClr val="black">
                  <a:lumMod val="50000"/>
                  <a:lumOff val="50000"/>
                </a:prstClr>
              </a:solidFill>
              <a:latin typeface="Rubik Regular"/>
              <a:cs typeface="Rubik Regular"/>
              <a:sym typeface="Arial"/>
            </a:endParaRPr>
          </a:p>
          <a:p>
            <a:pPr marL="457189" indent="-457189" defTabSz="609585">
              <a:spcBef>
                <a:spcPts val="0"/>
              </a:spcBef>
              <a:buNone/>
            </a:pPr>
            <a:endParaRPr lang="fr" sz="1467" b="1" dirty="0">
              <a:solidFill>
                <a:srgbClr val="1F497D"/>
              </a:solidFill>
              <a:latin typeface="Rubik Regular"/>
              <a:cs typeface="Rubik Regular"/>
              <a:sym typeface="Arial"/>
            </a:endParaRPr>
          </a:p>
        </p:txBody>
      </p:sp>
      <p:sp>
        <p:nvSpPr>
          <p:cNvPr id="4" name="Shape 582">
            <a:extLst>
              <a:ext uri="{FF2B5EF4-FFF2-40B4-BE49-F238E27FC236}">
                <a16:creationId xmlns:a16="http://schemas.microsoft.com/office/drawing/2014/main" id="{FD45A130-C0E8-4825-87BE-F7CEC07534B3}"/>
              </a:ext>
            </a:extLst>
          </p:cNvPr>
          <p:cNvSpPr/>
          <p:nvPr/>
        </p:nvSpPr>
        <p:spPr>
          <a:xfrm>
            <a:off x="2923056" y="1780893"/>
            <a:ext cx="1057005" cy="788515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 defTabSz="1219170"/>
            <a:r>
              <a:rPr lang="fr-FR" sz="1333" b="1" kern="0" dirty="0">
                <a:solidFill>
                  <a:srgbClr val="F9B122"/>
                </a:solidFill>
                <a:latin typeface="Rubik Regular"/>
                <a:ea typeface="Rubik Regular"/>
                <a:cs typeface="Rubik Regular"/>
                <a:sym typeface="Nunito Sans"/>
              </a:rPr>
              <a:t>photo</a:t>
            </a:r>
            <a:endParaRPr lang="fr" sz="1333" b="1" kern="0" dirty="0">
              <a:solidFill>
                <a:srgbClr val="F9B122"/>
              </a:solidFill>
              <a:latin typeface="Rubik Regular"/>
              <a:ea typeface="Rubik Regular"/>
              <a:cs typeface="Rubik Regular"/>
              <a:sym typeface="Nunito Sans"/>
            </a:endParaRPr>
          </a:p>
        </p:txBody>
      </p:sp>
      <p:sp>
        <p:nvSpPr>
          <p:cNvPr id="5" name="Shape 589">
            <a:extLst>
              <a:ext uri="{FF2B5EF4-FFF2-40B4-BE49-F238E27FC236}">
                <a16:creationId xmlns:a16="http://schemas.microsoft.com/office/drawing/2014/main" id="{3CD0ABC4-D4AD-4605-B359-BF9B21D70123}"/>
              </a:ext>
            </a:extLst>
          </p:cNvPr>
          <p:cNvSpPr/>
          <p:nvPr/>
        </p:nvSpPr>
        <p:spPr>
          <a:xfrm>
            <a:off x="6209382" y="1613278"/>
            <a:ext cx="1196400" cy="1196000"/>
          </a:xfrm>
          <a:prstGeom prst="ellipse">
            <a:avLst/>
          </a:prstGeom>
          <a:noFill/>
          <a:ln>
            <a:solidFill>
              <a:srgbClr val="2F265B"/>
            </a:solidFill>
          </a:ln>
        </p:spPr>
        <p:txBody>
          <a:bodyPr lIns="121900" tIns="121900" rIns="121900" bIns="121900" anchor="ctr" anchorCtr="0">
            <a:noAutofit/>
          </a:bodyPr>
          <a:lstStyle/>
          <a:p>
            <a:pPr algn="ctr" defTabSz="1219170"/>
            <a:endParaRPr sz="1600" b="1" kern="0" dirty="0">
              <a:solidFill>
                <a:srgbClr val="FFFFFF"/>
              </a:solidFill>
              <a:latin typeface="Rubik Regular"/>
              <a:cs typeface="Arial"/>
              <a:sym typeface="Arial"/>
            </a:endParaRPr>
          </a:p>
        </p:txBody>
      </p:sp>
      <p:sp>
        <p:nvSpPr>
          <p:cNvPr id="6" name="Shape 595">
            <a:extLst>
              <a:ext uri="{FF2B5EF4-FFF2-40B4-BE49-F238E27FC236}">
                <a16:creationId xmlns:a16="http://schemas.microsoft.com/office/drawing/2014/main" id="{67B1952C-847C-450E-991F-4A9AD6F4A5EE}"/>
              </a:ext>
            </a:extLst>
          </p:cNvPr>
          <p:cNvSpPr txBox="1">
            <a:spLocks/>
          </p:cNvSpPr>
          <p:nvPr/>
        </p:nvSpPr>
        <p:spPr>
          <a:xfrm>
            <a:off x="5879840" y="2803605"/>
            <a:ext cx="2229900" cy="1114311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609585">
              <a:buNone/>
            </a:pPr>
            <a:r>
              <a:rPr lang="fr-FR" sz="1467" b="1" dirty="0">
                <a:solidFill>
                  <a:srgbClr val="EB9931"/>
                </a:solidFill>
                <a:latin typeface="Rubik Regular"/>
                <a:cs typeface="Rubik Regular"/>
                <a:sym typeface="Arial"/>
              </a:rPr>
              <a:t>&gt;</a:t>
            </a:r>
            <a:r>
              <a:rPr lang="fr-FR" sz="1467" b="1" dirty="0">
                <a:solidFill>
                  <a:srgbClr val="1F497D"/>
                </a:solidFill>
                <a:latin typeface="Rubik Regular"/>
                <a:cs typeface="Rubik Regular"/>
                <a:sym typeface="Arial"/>
              </a:rPr>
              <a:t> </a:t>
            </a:r>
            <a:r>
              <a:rPr lang="fr" sz="1467" b="1" i="1" dirty="0">
                <a:solidFill>
                  <a:srgbClr val="1F497D"/>
                </a:solidFill>
                <a:latin typeface="Rubik Regular"/>
                <a:cs typeface="Rubik Regular"/>
                <a:sym typeface="Arial"/>
              </a:rPr>
              <a:t>Prénom, Nom, Fonction</a:t>
            </a:r>
          </a:p>
          <a:p>
            <a:pPr marL="457189" indent="-457189" defTabSz="609585">
              <a:buNone/>
            </a:pP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Rubik Regular"/>
                <a:cs typeface="Rubik Regular"/>
                <a:sym typeface="Arial"/>
              </a:rPr>
              <a:t>Laboratoire de rattachement</a:t>
            </a:r>
          </a:p>
          <a:p>
            <a:pPr marL="457189" indent="-457189" defTabSz="609585">
              <a:buNone/>
            </a:pP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Rubik Regular"/>
                <a:cs typeface="Rubik Regular"/>
                <a:sym typeface="Arial"/>
              </a:rPr>
              <a:t>Mini CV</a:t>
            </a:r>
          </a:p>
        </p:txBody>
      </p:sp>
      <p:sp>
        <p:nvSpPr>
          <p:cNvPr id="7" name="Shape 582">
            <a:extLst>
              <a:ext uri="{FF2B5EF4-FFF2-40B4-BE49-F238E27FC236}">
                <a16:creationId xmlns:a16="http://schemas.microsoft.com/office/drawing/2014/main" id="{E46F6934-E297-4EA6-BFB6-3B4B4D11D20F}"/>
              </a:ext>
            </a:extLst>
          </p:cNvPr>
          <p:cNvSpPr/>
          <p:nvPr/>
        </p:nvSpPr>
        <p:spPr>
          <a:xfrm>
            <a:off x="6269083" y="1780893"/>
            <a:ext cx="1057005" cy="788515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 defTabSz="1219170"/>
            <a:r>
              <a:rPr lang="fr-FR" sz="1333" b="1" kern="0" dirty="0">
                <a:solidFill>
                  <a:srgbClr val="F9B122"/>
                </a:solidFill>
                <a:latin typeface="Rubik Regular"/>
                <a:ea typeface="Rubik Regular"/>
                <a:cs typeface="Rubik Regular"/>
                <a:sym typeface="Nunito Sans"/>
              </a:rPr>
              <a:t>photo</a:t>
            </a:r>
            <a:endParaRPr lang="fr" sz="1333" b="1" kern="0" dirty="0">
              <a:solidFill>
                <a:srgbClr val="F9B122"/>
              </a:solidFill>
              <a:latin typeface="Rubik Regular"/>
              <a:ea typeface="Rubik Regular"/>
              <a:cs typeface="Rubik Regular"/>
              <a:sym typeface="Nunito Sans"/>
            </a:endParaRPr>
          </a:p>
        </p:txBody>
      </p:sp>
      <p:sp>
        <p:nvSpPr>
          <p:cNvPr id="8" name="Shape 589">
            <a:extLst>
              <a:ext uri="{FF2B5EF4-FFF2-40B4-BE49-F238E27FC236}">
                <a16:creationId xmlns:a16="http://schemas.microsoft.com/office/drawing/2014/main" id="{FD44D26A-A095-469E-AD23-F3A8A2C7F386}"/>
              </a:ext>
            </a:extLst>
          </p:cNvPr>
          <p:cNvSpPr/>
          <p:nvPr/>
        </p:nvSpPr>
        <p:spPr>
          <a:xfrm>
            <a:off x="9284476" y="1613278"/>
            <a:ext cx="1196400" cy="1196000"/>
          </a:xfrm>
          <a:prstGeom prst="ellipse">
            <a:avLst/>
          </a:prstGeom>
          <a:noFill/>
          <a:ln>
            <a:solidFill>
              <a:srgbClr val="2F265B"/>
            </a:solidFill>
          </a:ln>
        </p:spPr>
        <p:txBody>
          <a:bodyPr lIns="121900" tIns="121900" rIns="121900" bIns="121900" anchor="ctr" anchorCtr="0">
            <a:noAutofit/>
          </a:bodyPr>
          <a:lstStyle/>
          <a:p>
            <a:pPr algn="ctr" defTabSz="1219170"/>
            <a:endParaRPr sz="1600" b="1" kern="0" dirty="0">
              <a:solidFill>
                <a:srgbClr val="FFFFFF"/>
              </a:solidFill>
              <a:latin typeface="Rubik Regular"/>
              <a:cs typeface="Arial"/>
              <a:sym typeface="Arial"/>
            </a:endParaRPr>
          </a:p>
        </p:txBody>
      </p:sp>
      <p:sp>
        <p:nvSpPr>
          <p:cNvPr id="9" name="Shape 595">
            <a:extLst>
              <a:ext uri="{FF2B5EF4-FFF2-40B4-BE49-F238E27FC236}">
                <a16:creationId xmlns:a16="http://schemas.microsoft.com/office/drawing/2014/main" id="{FC3A2960-18EA-41F9-929E-C0C93B1DD176}"/>
              </a:ext>
            </a:extLst>
          </p:cNvPr>
          <p:cNvSpPr txBox="1">
            <a:spLocks/>
          </p:cNvSpPr>
          <p:nvPr/>
        </p:nvSpPr>
        <p:spPr>
          <a:xfrm>
            <a:off x="8954934" y="2803605"/>
            <a:ext cx="2229900" cy="1114311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609585">
              <a:buNone/>
            </a:pPr>
            <a:r>
              <a:rPr lang="fr-FR" sz="1467" b="1" dirty="0">
                <a:solidFill>
                  <a:srgbClr val="EB9931"/>
                </a:solidFill>
                <a:latin typeface="Rubik Regular"/>
                <a:cs typeface="Rubik Regular"/>
                <a:sym typeface="Arial"/>
              </a:rPr>
              <a:t>&gt;</a:t>
            </a:r>
            <a:r>
              <a:rPr lang="fr-FR" sz="1467" b="1" dirty="0">
                <a:solidFill>
                  <a:srgbClr val="1F497D"/>
                </a:solidFill>
                <a:latin typeface="Rubik Regular"/>
                <a:cs typeface="Rubik Regular"/>
                <a:sym typeface="Arial"/>
              </a:rPr>
              <a:t> </a:t>
            </a:r>
            <a:r>
              <a:rPr lang="fr" sz="1467" b="1" i="1" dirty="0">
                <a:solidFill>
                  <a:srgbClr val="1F497D"/>
                </a:solidFill>
                <a:latin typeface="Rubik Regular"/>
                <a:cs typeface="Rubik Regular"/>
                <a:sym typeface="Arial"/>
              </a:rPr>
              <a:t>Prénom, Nom, Fonction</a:t>
            </a:r>
          </a:p>
          <a:p>
            <a:pPr marL="457189" indent="-457189" defTabSz="609585">
              <a:buNone/>
            </a:pP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Rubik Regular"/>
                <a:cs typeface="Rubik Regular"/>
                <a:sym typeface="Arial"/>
              </a:rPr>
              <a:t>Laboratoire de rattachement</a:t>
            </a:r>
          </a:p>
          <a:p>
            <a:pPr marL="457189" indent="-457189" defTabSz="609585">
              <a:buNone/>
            </a:pP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Rubik Regular"/>
                <a:cs typeface="Rubik Regular"/>
                <a:sym typeface="Arial"/>
              </a:rPr>
              <a:t>Mini CV</a:t>
            </a:r>
          </a:p>
        </p:txBody>
      </p:sp>
      <p:sp>
        <p:nvSpPr>
          <p:cNvPr id="10" name="Shape 582">
            <a:extLst>
              <a:ext uri="{FF2B5EF4-FFF2-40B4-BE49-F238E27FC236}">
                <a16:creationId xmlns:a16="http://schemas.microsoft.com/office/drawing/2014/main" id="{F5E00560-F2C1-466B-9F71-A858BB3E38A1}"/>
              </a:ext>
            </a:extLst>
          </p:cNvPr>
          <p:cNvSpPr/>
          <p:nvPr/>
        </p:nvSpPr>
        <p:spPr>
          <a:xfrm>
            <a:off x="9344176" y="1780893"/>
            <a:ext cx="1057005" cy="788515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 defTabSz="1219170"/>
            <a:r>
              <a:rPr lang="fr-FR" sz="1333" b="1" kern="0" dirty="0">
                <a:solidFill>
                  <a:srgbClr val="F9B122"/>
                </a:solidFill>
                <a:latin typeface="Rubik Regular"/>
                <a:ea typeface="Rubik Regular"/>
                <a:cs typeface="Rubik Regular"/>
                <a:sym typeface="Nunito Sans"/>
              </a:rPr>
              <a:t>photo</a:t>
            </a:r>
            <a:endParaRPr lang="fr" sz="1333" b="1" kern="0" dirty="0">
              <a:solidFill>
                <a:srgbClr val="F9B122"/>
              </a:solidFill>
              <a:latin typeface="Rubik Regular"/>
              <a:ea typeface="Rubik Regular"/>
              <a:cs typeface="Rubik Regular"/>
              <a:sym typeface="Nunito Sans"/>
            </a:endParaRPr>
          </a:p>
        </p:txBody>
      </p:sp>
      <p:sp>
        <p:nvSpPr>
          <p:cNvPr id="11" name="Shape 589">
            <a:extLst>
              <a:ext uri="{FF2B5EF4-FFF2-40B4-BE49-F238E27FC236}">
                <a16:creationId xmlns:a16="http://schemas.microsoft.com/office/drawing/2014/main" id="{5B3DC7E4-B563-45D4-96F8-A3A9B6BCB5EA}"/>
              </a:ext>
            </a:extLst>
          </p:cNvPr>
          <p:cNvSpPr/>
          <p:nvPr/>
        </p:nvSpPr>
        <p:spPr>
          <a:xfrm>
            <a:off x="2931089" y="4187145"/>
            <a:ext cx="1196400" cy="1196000"/>
          </a:xfrm>
          <a:prstGeom prst="ellipse">
            <a:avLst/>
          </a:prstGeom>
          <a:noFill/>
          <a:ln>
            <a:solidFill>
              <a:srgbClr val="2F265B"/>
            </a:solidFill>
          </a:ln>
        </p:spPr>
        <p:txBody>
          <a:bodyPr lIns="121900" tIns="121900" rIns="121900" bIns="121900" anchor="ctr" anchorCtr="0">
            <a:noAutofit/>
          </a:bodyPr>
          <a:lstStyle/>
          <a:p>
            <a:pPr algn="ctr" defTabSz="1219170"/>
            <a:endParaRPr sz="1600" b="1" kern="0" dirty="0">
              <a:solidFill>
                <a:srgbClr val="FFFFFF"/>
              </a:solidFill>
              <a:latin typeface="Rubik Regular"/>
              <a:cs typeface="Arial"/>
              <a:sym typeface="Arial"/>
            </a:endParaRPr>
          </a:p>
        </p:txBody>
      </p:sp>
      <p:sp>
        <p:nvSpPr>
          <p:cNvPr id="12" name="Shape 595">
            <a:extLst>
              <a:ext uri="{FF2B5EF4-FFF2-40B4-BE49-F238E27FC236}">
                <a16:creationId xmlns:a16="http://schemas.microsoft.com/office/drawing/2014/main" id="{52DD74EC-78CB-47D0-9C6A-2C18199895FF}"/>
              </a:ext>
            </a:extLst>
          </p:cNvPr>
          <p:cNvSpPr txBox="1">
            <a:spLocks/>
          </p:cNvSpPr>
          <p:nvPr/>
        </p:nvSpPr>
        <p:spPr>
          <a:xfrm>
            <a:off x="2601547" y="5377472"/>
            <a:ext cx="2229900" cy="1114311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609585">
              <a:buNone/>
            </a:pPr>
            <a:r>
              <a:rPr lang="fr-FR" sz="1467" b="1" dirty="0">
                <a:solidFill>
                  <a:srgbClr val="EB9931"/>
                </a:solidFill>
                <a:latin typeface="Rubik Regular"/>
                <a:cs typeface="Rubik Regular"/>
                <a:sym typeface="Arial"/>
              </a:rPr>
              <a:t>&gt;</a:t>
            </a:r>
            <a:r>
              <a:rPr lang="fr-FR" sz="1467" b="1" dirty="0">
                <a:solidFill>
                  <a:srgbClr val="1F497D"/>
                </a:solidFill>
                <a:latin typeface="Rubik Regular"/>
                <a:cs typeface="Rubik Regular"/>
                <a:sym typeface="Arial"/>
              </a:rPr>
              <a:t> </a:t>
            </a:r>
            <a:r>
              <a:rPr lang="fr" sz="1467" b="1" i="1" dirty="0">
                <a:solidFill>
                  <a:srgbClr val="1F497D"/>
                </a:solidFill>
                <a:latin typeface="Rubik Regular"/>
                <a:cs typeface="Rubik Regular"/>
                <a:sym typeface="Arial"/>
              </a:rPr>
              <a:t>Prénom, Nom, Fonction</a:t>
            </a:r>
          </a:p>
          <a:p>
            <a:pPr marL="457189" indent="-457189" defTabSz="609585">
              <a:buNone/>
            </a:pPr>
            <a:r>
              <a:rPr lang="fr-FR" sz="1467" dirty="0">
                <a:solidFill>
                  <a:prstClr val="black">
                    <a:lumMod val="50000"/>
                    <a:lumOff val="50000"/>
                  </a:prstClr>
                </a:solidFill>
                <a:latin typeface="Rubik Regular"/>
                <a:cs typeface="Rubik Regular"/>
                <a:sym typeface="Arial"/>
              </a:rPr>
              <a:t>Mini CV</a:t>
            </a:r>
            <a:endParaRPr lang="fr" sz="1467" dirty="0">
              <a:solidFill>
                <a:prstClr val="black">
                  <a:lumMod val="50000"/>
                  <a:lumOff val="50000"/>
                </a:prstClr>
              </a:solidFill>
              <a:latin typeface="Rubik Regular"/>
              <a:cs typeface="Rubik Regular"/>
              <a:sym typeface="Arial"/>
            </a:endParaRPr>
          </a:p>
          <a:p>
            <a:pPr marL="457189" indent="-457189" defTabSz="609585">
              <a:spcBef>
                <a:spcPts val="0"/>
              </a:spcBef>
              <a:buNone/>
            </a:pPr>
            <a:endParaRPr lang="fr" sz="1467" b="1" dirty="0">
              <a:solidFill>
                <a:srgbClr val="1F497D"/>
              </a:solidFill>
              <a:latin typeface="Rubik Regular"/>
              <a:cs typeface="Rubik Regular"/>
              <a:sym typeface="Arial"/>
            </a:endParaRPr>
          </a:p>
        </p:txBody>
      </p:sp>
      <p:sp>
        <p:nvSpPr>
          <p:cNvPr id="13" name="Shape 582">
            <a:extLst>
              <a:ext uri="{FF2B5EF4-FFF2-40B4-BE49-F238E27FC236}">
                <a16:creationId xmlns:a16="http://schemas.microsoft.com/office/drawing/2014/main" id="{98F43515-F636-425A-888B-8CEC01290758}"/>
              </a:ext>
            </a:extLst>
          </p:cNvPr>
          <p:cNvSpPr/>
          <p:nvPr/>
        </p:nvSpPr>
        <p:spPr>
          <a:xfrm>
            <a:off x="2990789" y="4354759"/>
            <a:ext cx="1057005" cy="788515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 defTabSz="1219170"/>
            <a:r>
              <a:rPr lang="fr-FR" sz="1333" b="1" kern="0" dirty="0">
                <a:solidFill>
                  <a:srgbClr val="F9B122"/>
                </a:solidFill>
                <a:latin typeface="Rubik Regular"/>
                <a:ea typeface="Rubik Regular"/>
                <a:cs typeface="Rubik Regular"/>
                <a:sym typeface="Nunito Sans"/>
              </a:rPr>
              <a:t>photo</a:t>
            </a:r>
            <a:endParaRPr lang="fr" sz="1333" b="1" kern="0" dirty="0">
              <a:solidFill>
                <a:srgbClr val="F9B122"/>
              </a:solidFill>
              <a:latin typeface="Rubik Regular"/>
              <a:ea typeface="Rubik Regular"/>
              <a:cs typeface="Rubik Regular"/>
              <a:sym typeface="Nunito Sans"/>
            </a:endParaRPr>
          </a:p>
        </p:txBody>
      </p:sp>
      <p:sp>
        <p:nvSpPr>
          <p:cNvPr id="14" name="Shape 589">
            <a:extLst>
              <a:ext uri="{FF2B5EF4-FFF2-40B4-BE49-F238E27FC236}">
                <a16:creationId xmlns:a16="http://schemas.microsoft.com/office/drawing/2014/main" id="{C5584FC3-E9D9-47B2-A22D-5CCBA10EB7C5}"/>
              </a:ext>
            </a:extLst>
          </p:cNvPr>
          <p:cNvSpPr/>
          <p:nvPr/>
        </p:nvSpPr>
        <p:spPr>
          <a:xfrm>
            <a:off x="6277116" y="4187145"/>
            <a:ext cx="1196400" cy="1196000"/>
          </a:xfrm>
          <a:prstGeom prst="ellipse">
            <a:avLst/>
          </a:prstGeom>
          <a:noFill/>
          <a:ln>
            <a:solidFill>
              <a:srgbClr val="2F265B"/>
            </a:solidFill>
          </a:ln>
        </p:spPr>
        <p:txBody>
          <a:bodyPr lIns="121900" tIns="121900" rIns="121900" bIns="121900" anchor="ctr" anchorCtr="0">
            <a:noAutofit/>
          </a:bodyPr>
          <a:lstStyle/>
          <a:p>
            <a:pPr algn="ctr" defTabSz="1219170"/>
            <a:endParaRPr sz="1600" b="1" kern="0" dirty="0">
              <a:solidFill>
                <a:srgbClr val="FFFFFF"/>
              </a:solidFill>
              <a:latin typeface="Rubik Regular"/>
              <a:cs typeface="Arial"/>
              <a:sym typeface="Arial"/>
            </a:endParaRPr>
          </a:p>
        </p:txBody>
      </p:sp>
      <p:sp>
        <p:nvSpPr>
          <p:cNvPr id="15" name="Shape 595">
            <a:extLst>
              <a:ext uri="{FF2B5EF4-FFF2-40B4-BE49-F238E27FC236}">
                <a16:creationId xmlns:a16="http://schemas.microsoft.com/office/drawing/2014/main" id="{F98509AD-EA96-451B-A8EE-739321774524}"/>
              </a:ext>
            </a:extLst>
          </p:cNvPr>
          <p:cNvSpPr txBox="1">
            <a:spLocks/>
          </p:cNvSpPr>
          <p:nvPr/>
        </p:nvSpPr>
        <p:spPr>
          <a:xfrm>
            <a:off x="5947574" y="5377472"/>
            <a:ext cx="2229900" cy="1114311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609585">
              <a:buNone/>
            </a:pPr>
            <a:r>
              <a:rPr lang="fr-FR" sz="1467" b="1" dirty="0">
                <a:solidFill>
                  <a:srgbClr val="EB9931"/>
                </a:solidFill>
                <a:latin typeface="Rubik Regular"/>
                <a:cs typeface="Rubik Regular"/>
                <a:sym typeface="Arial"/>
              </a:rPr>
              <a:t>&gt;</a:t>
            </a:r>
            <a:r>
              <a:rPr lang="fr-FR" sz="1467" b="1" dirty="0">
                <a:solidFill>
                  <a:srgbClr val="1F497D"/>
                </a:solidFill>
                <a:latin typeface="Rubik Regular"/>
                <a:cs typeface="Rubik Regular"/>
                <a:sym typeface="Arial"/>
              </a:rPr>
              <a:t> </a:t>
            </a:r>
            <a:r>
              <a:rPr lang="fr" sz="1467" b="1" i="1" dirty="0">
                <a:solidFill>
                  <a:srgbClr val="1F497D"/>
                </a:solidFill>
                <a:latin typeface="Rubik Regular"/>
                <a:cs typeface="Rubik Regular"/>
                <a:sym typeface="Arial"/>
              </a:rPr>
              <a:t>Prénom, Nom, Fonction</a:t>
            </a:r>
          </a:p>
          <a:p>
            <a:pPr marL="457189" indent="-457189" defTabSz="609585">
              <a:buNone/>
            </a:pPr>
            <a:r>
              <a:rPr lang="fr-FR" sz="1467" dirty="0">
                <a:solidFill>
                  <a:prstClr val="black">
                    <a:lumMod val="50000"/>
                    <a:lumOff val="50000"/>
                  </a:prstClr>
                </a:solidFill>
                <a:latin typeface="Rubik Regular"/>
                <a:cs typeface="Rubik Regular"/>
                <a:sym typeface="Arial"/>
              </a:rPr>
              <a:t>Mini CV</a:t>
            </a:r>
            <a:endParaRPr lang="fr" sz="1467" dirty="0">
              <a:solidFill>
                <a:prstClr val="black">
                  <a:lumMod val="50000"/>
                  <a:lumOff val="50000"/>
                </a:prstClr>
              </a:solidFill>
              <a:latin typeface="Rubik Regular"/>
              <a:cs typeface="Rubik Regular"/>
              <a:sym typeface="Arial"/>
            </a:endParaRPr>
          </a:p>
          <a:p>
            <a:pPr marL="457189" indent="-457189" defTabSz="609585">
              <a:spcBef>
                <a:spcPts val="0"/>
              </a:spcBef>
              <a:buNone/>
            </a:pPr>
            <a:endParaRPr lang="fr" sz="1467" b="1" dirty="0">
              <a:solidFill>
                <a:srgbClr val="1F497D"/>
              </a:solidFill>
              <a:latin typeface="Rubik Regular"/>
              <a:cs typeface="Rubik Regular"/>
              <a:sym typeface="Arial"/>
            </a:endParaRPr>
          </a:p>
        </p:txBody>
      </p:sp>
      <p:sp>
        <p:nvSpPr>
          <p:cNvPr id="16" name="Shape 582">
            <a:extLst>
              <a:ext uri="{FF2B5EF4-FFF2-40B4-BE49-F238E27FC236}">
                <a16:creationId xmlns:a16="http://schemas.microsoft.com/office/drawing/2014/main" id="{B0D4F277-79DB-4CA4-ABD9-A6863B63E6D9}"/>
              </a:ext>
            </a:extLst>
          </p:cNvPr>
          <p:cNvSpPr/>
          <p:nvPr/>
        </p:nvSpPr>
        <p:spPr>
          <a:xfrm>
            <a:off x="6336816" y="4354759"/>
            <a:ext cx="1057005" cy="788515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 defTabSz="1219170"/>
            <a:r>
              <a:rPr lang="fr-FR" sz="1333" b="1" kern="0" dirty="0">
                <a:solidFill>
                  <a:srgbClr val="F9B122"/>
                </a:solidFill>
                <a:latin typeface="Rubik Regular"/>
                <a:ea typeface="Rubik Regular"/>
                <a:cs typeface="Rubik Regular"/>
                <a:sym typeface="Nunito Sans"/>
              </a:rPr>
              <a:t>photo</a:t>
            </a:r>
            <a:endParaRPr lang="fr" sz="1333" b="1" kern="0" dirty="0">
              <a:solidFill>
                <a:srgbClr val="F9B122"/>
              </a:solidFill>
              <a:latin typeface="Rubik Regular"/>
              <a:ea typeface="Rubik Regular"/>
              <a:cs typeface="Rubik Regular"/>
              <a:sym typeface="Nunito Sans"/>
            </a:endParaRPr>
          </a:p>
        </p:txBody>
      </p:sp>
      <p:sp>
        <p:nvSpPr>
          <p:cNvPr id="17" name="Shape 589">
            <a:extLst>
              <a:ext uri="{FF2B5EF4-FFF2-40B4-BE49-F238E27FC236}">
                <a16:creationId xmlns:a16="http://schemas.microsoft.com/office/drawing/2014/main" id="{683F9E3C-03AE-40BD-9D6A-DBAD0681C8FD}"/>
              </a:ext>
            </a:extLst>
          </p:cNvPr>
          <p:cNvSpPr/>
          <p:nvPr/>
        </p:nvSpPr>
        <p:spPr>
          <a:xfrm>
            <a:off x="9352209" y="4187145"/>
            <a:ext cx="1196400" cy="1196000"/>
          </a:xfrm>
          <a:prstGeom prst="ellipse">
            <a:avLst/>
          </a:prstGeom>
          <a:noFill/>
          <a:ln>
            <a:solidFill>
              <a:srgbClr val="2F265B"/>
            </a:solidFill>
          </a:ln>
        </p:spPr>
        <p:txBody>
          <a:bodyPr lIns="121900" tIns="121900" rIns="121900" bIns="121900" anchor="ctr" anchorCtr="0">
            <a:noAutofit/>
          </a:bodyPr>
          <a:lstStyle/>
          <a:p>
            <a:pPr algn="ctr" defTabSz="1219170"/>
            <a:endParaRPr sz="1600" b="1" kern="0" dirty="0">
              <a:solidFill>
                <a:srgbClr val="FFFFFF"/>
              </a:solidFill>
              <a:latin typeface="Rubik Regular"/>
              <a:cs typeface="Arial"/>
              <a:sym typeface="Arial"/>
            </a:endParaRPr>
          </a:p>
        </p:txBody>
      </p:sp>
      <p:sp>
        <p:nvSpPr>
          <p:cNvPr id="18" name="Shape 595">
            <a:extLst>
              <a:ext uri="{FF2B5EF4-FFF2-40B4-BE49-F238E27FC236}">
                <a16:creationId xmlns:a16="http://schemas.microsoft.com/office/drawing/2014/main" id="{ACDC5567-1A0D-4AB0-9CBC-1B6A714F96EC}"/>
              </a:ext>
            </a:extLst>
          </p:cNvPr>
          <p:cNvSpPr txBox="1">
            <a:spLocks/>
          </p:cNvSpPr>
          <p:nvPr/>
        </p:nvSpPr>
        <p:spPr>
          <a:xfrm>
            <a:off x="9022667" y="5377472"/>
            <a:ext cx="2229900" cy="1114311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609585">
              <a:buNone/>
            </a:pPr>
            <a:r>
              <a:rPr lang="fr-FR" sz="1467" b="1" dirty="0">
                <a:solidFill>
                  <a:srgbClr val="EB9931"/>
                </a:solidFill>
                <a:latin typeface="Rubik Regular"/>
                <a:cs typeface="Rubik Regular"/>
                <a:sym typeface="Arial"/>
              </a:rPr>
              <a:t>&gt;</a:t>
            </a:r>
            <a:r>
              <a:rPr lang="fr-FR" sz="1467" b="1" dirty="0">
                <a:solidFill>
                  <a:srgbClr val="1F497D"/>
                </a:solidFill>
                <a:latin typeface="Rubik Regular"/>
                <a:cs typeface="Rubik Regular"/>
                <a:sym typeface="Arial"/>
              </a:rPr>
              <a:t> </a:t>
            </a:r>
            <a:r>
              <a:rPr lang="fr" sz="1467" b="1" i="1" dirty="0">
                <a:solidFill>
                  <a:srgbClr val="1F497D"/>
                </a:solidFill>
                <a:latin typeface="Rubik Regular"/>
                <a:cs typeface="Rubik Regular"/>
                <a:sym typeface="Arial"/>
              </a:rPr>
              <a:t>Prénom, Nom, Fonction</a:t>
            </a:r>
          </a:p>
          <a:p>
            <a:pPr marL="457189" indent="-457189" defTabSz="609585">
              <a:buNone/>
            </a:pPr>
            <a:r>
              <a:rPr lang="fr-FR" sz="1467" dirty="0">
                <a:solidFill>
                  <a:prstClr val="black">
                    <a:lumMod val="50000"/>
                    <a:lumOff val="50000"/>
                  </a:prstClr>
                </a:solidFill>
                <a:latin typeface="Rubik Regular"/>
                <a:cs typeface="Rubik Regular"/>
                <a:sym typeface="Arial"/>
              </a:rPr>
              <a:t>Mini CV</a:t>
            </a:r>
            <a:endParaRPr lang="fr" sz="1467" dirty="0">
              <a:solidFill>
                <a:prstClr val="black">
                  <a:lumMod val="50000"/>
                  <a:lumOff val="50000"/>
                </a:prstClr>
              </a:solidFill>
              <a:latin typeface="Rubik Regular"/>
              <a:cs typeface="Rubik Regular"/>
              <a:sym typeface="Arial"/>
            </a:endParaRPr>
          </a:p>
          <a:p>
            <a:pPr marL="457189" indent="-457189" defTabSz="609585">
              <a:spcBef>
                <a:spcPts val="0"/>
              </a:spcBef>
              <a:buNone/>
            </a:pPr>
            <a:endParaRPr lang="fr" sz="1467" b="1" dirty="0">
              <a:solidFill>
                <a:srgbClr val="1F497D"/>
              </a:solidFill>
              <a:latin typeface="Rubik Regular"/>
              <a:cs typeface="Rubik Regular"/>
              <a:sym typeface="Arial"/>
            </a:endParaRPr>
          </a:p>
        </p:txBody>
      </p:sp>
      <p:sp>
        <p:nvSpPr>
          <p:cNvPr id="19" name="Shape 582">
            <a:extLst>
              <a:ext uri="{FF2B5EF4-FFF2-40B4-BE49-F238E27FC236}">
                <a16:creationId xmlns:a16="http://schemas.microsoft.com/office/drawing/2014/main" id="{1B3D0972-0341-40F2-879B-3B197FB908AE}"/>
              </a:ext>
            </a:extLst>
          </p:cNvPr>
          <p:cNvSpPr/>
          <p:nvPr/>
        </p:nvSpPr>
        <p:spPr>
          <a:xfrm>
            <a:off x="9411909" y="4354759"/>
            <a:ext cx="1057005" cy="788515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 defTabSz="1219170"/>
            <a:r>
              <a:rPr lang="fr-FR" sz="1333" b="1" kern="0" dirty="0">
                <a:solidFill>
                  <a:srgbClr val="F9B122"/>
                </a:solidFill>
                <a:latin typeface="Rubik Regular"/>
                <a:ea typeface="Rubik Regular"/>
                <a:cs typeface="Rubik Regular"/>
                <a:sym typeface="Nunito Sans"/>
              </a:rPr>
              <a:t>photo</a:t>
            </a:r>
            <a:endParaRPr lang="fr" sz="1333" b="1" kern="0" dirty="0">
              <a:solidFill>
                <a:srgbClr val="F9B122"/>
              </a:solidFill>
              <a:latin typeface="Rubik Regular"/>
              <a:ea typeface="Rubik Regular"/>
              <a:cs typeface="Rubik Regular"/>
              <a:sym typeface="Nunito Sans"/>
            </a:endParaRPr>
          </a:p>
        </p:txBody>
      </p:sp>
      <p:sp>
        <p:nvSpPr>
          <p:cNvPr id="20" name="ZoneTexte 5">
            <a:extLst>
              <a:ext uri="{FF2B5EF4-FFF2-40B4-BE49-F238E27FC236}">
                <a16:creationId xmlns:a16="http://schemas.microsoft.com/office/drawing/2014/main" id="{0C63C14F-AC67-4E07-B4B5-A344FD653FE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84550" y="2384741"/>
            <a:ext cx="23154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defTabSz="1219170" eaLnBrk="1" hangingPunct="1"/>
            <a:r>
              <a:rPr lang="fr-FR" sz="1800" kern="0" dirty="0">
                <a:solidFill>
                  <a:srgbClr val="EB9931"/>
                </a:solidFill>
                <a:latin typeface="Rubik Light" charset="0"/>
                <a:cs typeface="Rubik Light" charset="0"/>
                <a:sym typeface="Arial"/>
              </a:rPr>
              <a:t>&gt; Ressources actuelles</a:t>
            </a:r>
          </a:p>
        </p:txBody>
      </p:sp>
      <p:sp>
        <p:nvSpPr>
          <p:cNvPr id="21" name="ZoneTexte 5">
            <a:extLst>
              <a:ext uri="{FF2B5EF4-FFF2-40B4-BE49-F238E27FC236}">
                <a16:creationId xmlns:a16="http://schemas.microsoft.com/office/drawing/2014/main" id="{25136768-26A6-4F45-98CA-F1D1F7CE695B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93302" y="4711009"/>
            <a:ext cx="23154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defTabSz="1219170" eaLnBrk="1" hangingPunct="1"/>
            <a:r>
              <a:rPr lang="fr-FR" sz="1800" kern="0" dirty="0">
                <a:solidFill>
                  <a:srgbClr val="EB9931"/>
                </a:solidFill>
                <a:latin typeface="Rubik Light" charset="0"/>
                <a:cs typeface="Rubik Light" charset="0"/>
                <a:sym typeface="Arial"/>
              </a:rPr>
              <a:t>&gt; Profils recherchés</a:t>
            </a:r>
          </a:p>
        </p:txBody>
      </p:sp>
      <p:sp>
        <p:nvSpPr>
          <p:cNvPr id="22" name="Titre 1">
            <a:extLst>
              <a:ext uri="{FF2B5EF4-FFF2-40B4-BE49-F238E27FC236}">
                <a16:creationId xmlns:a16="http://schemas.microsoft.com/office/drawing/2014/main" id="{16E9B97B-9F06-441F-9B6C-C2145D3B3000}"/>
              </a:ext>
            </a:extLst>
          </p:cNvPr>
          <p:cNvSpPr txBox="1">
            <a:spLocks/>
          </p:cNvSpPr>
          <p:nvPr/>
        </p:nvSpPr>
        <p:spPr>
          <a:xfrm>
            <a:off x="1204216" y="188200"/>
            <a:ext cx="4329200" cy="129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Nunito Sans"/>
              <a:buNone/>
              <a:defRPr sz="3200" b="0" i="0" u="none" strike="noStrike" kern="1200" cap="none">
                <a:solidFill>
                  <a:srgbClr val="252350"/>
                </a:solidFill>
                <a:latin typeface="Rubik Regular"/>
                <a:ea typeface="Rubik Regular"/>
                <a:cs typeface="Rubik Regular"/>
                <a:sym typeface="Nunito Sans"/>
              </a:defRPr>
            </a:lvl1pPr>
            <a:lvl2pPr lvl="1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r>
              <a:rPr lang="fr-FR" sz="3200" kern="0" dirty="0">
                <a:solidFill>
                  <a:srgbClr val="EB9931"/>
                </a:solidFill>
                <a:cs typeface="Rubik Light" charset="0"/>
                <a:sym typeface="Arial"/>
              </a:rPr>
              <a:t>&gt; 1. ÉQUIPE  </a:t>
            </a:r>
            <a:endParaRPr lang="fr-FR" dirty="0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62D45D63-5036-479B-91C7-3DC127C59145}"/>
              </a:ext>
            </a:extLst>
          </p:cNvPr>
          <p:cNvCxnSpPr>
            <a:cxnSpLocks/>
          </p:cNvCxnSpPr>
          <p:nvPr/>
        </p:nvCxnSpPr>
        <p:spPr>
          <a:xfrm>
            <a:off x="4436853" y="3754884"/>
            <a:ext cx="4721464" cy="35257"/>
          </a:xfrm>
          <a:prstGeom prst="line">
            <a:avLst/>
          </a:prstGeom>
          <a:ln w="38100" cmpd="sng">
            <a:solidFill>
              <a:srgbClr val="EB993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Espace réservé du numéro de diapositive 23">
            <a:extLst>
              <a:ext uri="{FF2B5EF4-FFF2-40B4-BE49-F238E27FC236}">
                <a16:creationId xmlns:a16="http://schemas.microsoft.com/office/drawing/2014/main" id="{3F01E7EB-675E-4E54-B45B-6C60F057D6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52A55E2-CE0C-431E-960B-849880DFD953}" type="slidenum">
              <a:rPr lang="fr-FR" smtClean="0"/>
              <a:t>5</a:t>
            </a:fld>
            <a:endParaRPr lang="fr-FR" dirty="0"/>
          </a:p>
        </p:txBody>
      </p:sp>
      <p:sp>
        <p:nvSpPr>
          <p:cNvPr id="25" name="Espace réservé du pied de page 24">
            <a:extLst>
              <a:ext uri="{FF2B5EF4-FFF2-40B4-BE49-F238E27FC236}">
                <a16:creationId xmlns:a16="http://schemas.microsoft.com/office/drawing/2014/main" id="{B346BC44-22C8-4104-B5CB-5D6D1E0F53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Confidentiel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0744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2">
            <a:extLst>
              <a:ext uri="{FF2B5EF4-FFF2-40B4-BE49-F238E27FC236}">
                <a16:creationId xmlns:a16="http://schemas.microsoft.com/office/drawing/2014/main" id="{0EB723AF-1B44-48CC-A473-3A26836ED282}"/>
              </a:ext>
            </a:extLst>
          </p:cNvPr>
          <p:cNvSpPr txBox="1">
            <a:spLocks/>
          </p:cNvSpPr>
          <p:nvPr/>
        </p:nvSpPr>
        <p:spPr>
          <a:xfrm>
            <a:off x="1341746" y="2113022"/>
            <a:ext cx="7149981" cy="2835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i="1" dirty="0">
                <a:solidFill>
                  <a:srgbClr val="4A3D6D"/>
                </a:solidFill>
                <a:latin typeface="Rubik Regular"/>
                <a:ea typeface="Rubik Regular"/>
                <a:cs typeface="Rubik Regular"/>
                <a:sym typeface="Nunito Sans"/>
              </a:rPr>
              <a:t>Expliquez sur quelles recherches s’appui le projet présenté.</a:t>
            </a:r>
          </a:p>
          <a:p>
            <a:endParaRPr lang="fr-FR" dirty="0">
              <a:latin typeface="Rubik Regular"/>
            </a:endParaRPr>
          </a:p>
        </p:txBody>
      </p:sp>
      <p:sp>
        <p:nvSpPr>
          <p:cNvPr id="3" name="Espace réservé du texte 3">
            <a:extLst>
              <a:ext uri="{FF2B5EF4-FFF2-40B4-BE49-F238E27FC236}">
                <a16:creationId xmlns:a16="http://schemas.microsoft.com/office/drawing/2014/main" id="{57355F7E-A72F-4F3D-8069-9EE1F4F97DD5}"/>
              </a:ext>
            </a:extLst>
          </p:cNvPr>
          <p:cNvSpPr txBox="1">
            <a:spLocks/>
          </p:cNvSpPr>
          <p:nvPr/>
        </p:nvSpPr>
        <p:spPr>
          <a:xfrm>
            <a:off x="1577130" y="5276674"/>
            <a:ext cx="9444754" cy="93763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609585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" sz="1200" dirty="0">
                <a:solidFill>
                  <a:srgbClr val="4A3D6D"/>
                </a:solidFill>
                <a:sym typeface="Georgia"/>
              </a:rPr>
              <a:t>Sources : 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879BC74E-FED2-4368-8651-14E707F7FEC7}"/>
              </a:ext>
            </a:extLst>
          </p:cNvPr>
          <p:cNvSpPr txBox="1">
            <a:spLocks/>
          </p:cNvSpPr>
          <p:nvPr/>
        </p:nvSpPr>
        <p:spPr>
          <a:xfrm>
            <a:off x="1225996" y="213139"/>
            <a:ext cx="6278179" cy="5855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kern="0" dirty="0">
                <a:solidFill>
                  <a:srgbClr val="EB9931"/>
                </a:solidFill>
                <a:latin typeface="Rubik Regular"/>
                <a:cs typeface="Rubik Light" charset="0"/>
                <a:sym typeface="Arial"/>
              </a:rPr>
              <a:t>&gt; 2. THEMATIQUE DE RECHERCHE</a:t>
            </a:r>
            <a:endParaRPr lang="fr-FR" dirty="0">
              <a:latin typeface="Rubik Regular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13DF736-EDAF-4D84-82F5-B9A6B9C1BF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52A55E2-CE0C-431E-960B-849880DFD953}" type="slidenum">
              <a:rPr lang="fr-FR" smtClean="0"/>
              <a:t>6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EC28C4-E031-4688-B660-9D98738E01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Confidentiel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2023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2">
            <a:extLst>
              <a:ext uri="{FF2B5EF4-FFF2-40B4-BE49-F238E27FC236}">
                <a16:creationId xmlns:a16="http://schemas.microsoft.com/office/drawing/2014/main" id="{0EB723AF-1B44-48CC-A473-3A26836ED282}"/>
              </a:ext>
            </a:extLst>
          </p:cNvPr>
          <p:cNvSpPr txBox="1">
            <a:spLocks/>
          </p:cNvSpPr>
          <p:nvPr/>
        </p:nvSpPr>
        <p:spPr>
          <a:xfrm>
            <a:off x="1341746" y="2113022"/>
            <a:ext cx="8680078" cy="2835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i="1" dirty="0">
                <a:solidFill>
                  <a:srgbClr val="4A3D6D"/>
                </a:solidFill>
                <a:latin typeface="Rubik Regular"/>
                <a:ea typeface="Rubik Regular"/>
                <a:cs typeface="Rubik Regular"/>
                <a:sym typeface="Nunito Sans"/>
              </a:rPr>
              <a:t>Expliquez les difficultés et problématiques levées par la recherche menée.</a:t>
            </a:r>
          </a:p>
          <a:p>
            <a:endParaRPr lang="fr-FR" dirty="0">
              <a:latin typeface="Rubik Regular"/>
            </a:endParaRPr>
          </a:p>
        </p:txBody>
      </p:sp>
      <p:sp>
        <p:nvSpPr>
          <p:cNvPr id="3" name="Espace réservé du texte 3">
            <a:extLst>
              <a:ext uri="{FF2B5EF4-FFF2-40B4-BE49-F238E27FC236}">
                <a16:creationId xmlns:a16="http://schemas.microsoft.com/office/drawing/2014/main" id="{57355F7E-A72F-4F3D-8069-9EE1F4F97DD5}"/>
              </a:ext>
            </a:extLst>
          </p:cNvPr>
          <p:cNvSpPr txBox="1">
            <a:spLocks/>
          </p:cNvSpPr>
          <p:nvPr/>
        </p:nvSpPr>
        <p:spPr>
          <a:xfrm>
            <a:off x="1577130" y="5276674"/>
            <a:ext cx="9444754" cy="93763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609585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" sz="1200" dirty="0">
                <a:solidFill>
                  <a:srgbClr val="4A3D6D"/>
                </a:solidFill>
                <a:sym typeface="Georgia"/>
              </a:rPr>
              <a:t>Sources : 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879BC74E-FED2-4368-8651-14E707F7FEC7}"/>
              </a:ext>
            </a:extLst>
          </p:cNvPr>
          <p:cNvSpPr txBox="1">
            <a:spLocks/>
          </p:cNvSpPr>
          <p:nvPr/>
        </p:nvSpPr>
        <p:spPr>
          <a:xfrm>
            <a:off x="1225997" y="213139"/>
            <a:ext cx="4329200" cy="5855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kern="0" dirty="0">
                <a:solidFill>
                  <a:srgbClr val="EB9931"/>
                </a:solidFill>
                <a:latin typeface="Rubik Regular"/>
                <a:cs typeface="Rubik Light" charset="0"/>
                <a:sym typeface="Arial"/>
              </a:rPr>
              <a:t>&gt; 3. CONSTAT</a:t>
            </a:r>
            <a:endParaRPr lang="fr-FR" dirty="0">
              <a:latin typeface="Rubik Regular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13DF736-EDAF-4D84-82F5-B9A6B9C1BF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52A55E2-CE0C-431E-960B-849880DFD953}" type="slidenum">
              <a:rPr lang="fr-FR" smtClean="0"/>
              <a:t>7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EC28C4-E031-4688-B660-9D98738E01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Confidentiel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2690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82461E-A758-452F-B745-7F23F2575A17}"/>
              </a:ext>
            </a:extLst>
          </p:cNvPr>
          <p:cNvSpPr txBox="1">
            <a:spLocks/>
          </p:cNvSpPr>
          <p:nvPr/>
        </p:nvSpPr>
        <p:spPr>
          <a:xfrm>
            <a:off x="1202848" y="162047"/>
            <a:ext cx="4329200" cy="129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Nunito Sans"/>
              <a:buNone/>
              <a:defRPr sz="3200" b="0" i="0" u="none" strike="noStrike" kern="1200" cap="none">
                <a:solidFill>
                  <a:srgbClr val="252350"/>
                </a:solidFill>
                <a:latin typeface="Rubik Regular"/>
                <a:ea typeface="Rubik Regular"/>
                <a:cs typeface="Rubik Regular"/>
                <a:sym typeface="Nunito Sans"/>
              </a:defRPr>
            </a:lvl1pPr>
            <a:lvl2pPr lvl="1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r>
              <a:rPr lang="fr-FR" kern="0" dirty="0">
                <a:solidFill>
                  <a:srgbClr val="EB9931"/>
                </a:solidFill>
                <a:cs typeface="Rubik Light" charset="0"/>
                <a:sym typeface="Arial"/>
              </a:rPr>
              <a:t>&gt; 4</a:t>
            </a:r>
            <a:r>
              <a:rPr lang="fr-FR" sz="3200" kern="0" dirty="0">
                <a:solidFill>
                  <a:srgbClr val="EB9931"/>
                </a:solidFill>
                <a:cs typeface="Rubik Light" charset="0"/>
                <a:sym typeface="Arial"/>
              </a:rPr>
              <a:t>. SOLUTION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63EAA33-B481-47A0-95A0-E21C525E4925}"/>
              </a:ext>
            </a:extLst>
          </p:cNvPr>
          <p:cNvSpPr txBox="1">
            <a:spLocks/>
          </p:cNvSpPr>
          <p:nvPr/>
        </p:nvSpPr>
        <p:spPr>
          <a:xfrm>
            <a:off x="1214422" y="1785017"/>
            <a:ext cx="9215833" cy="2835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2000" i="1" dirty="0">
                <a:solidFill>
                  <a:srgbClr val="4A3D6D"/>
                </a:solidFill>
                <a:latin typeface="Rubik Regular"/>
                <a:sym typeface="Nunito Sans"/>
              </a:rPr>
              <a:t>Explique</a:t>
            </a:r>
            <a:r>
              <a:rPr lang="fr-FR" sz="2000" i="1" dirty="0">
                <a:solidFill>
                  <a:srgbClr val="4A3D6D"/>
                </a:solidFill>
                <a:latin typeface="Rubik Regular"/>
                <a:sym typeface="Nunito Sans"/>
              </a:rPr>
              <a:t>z</a:t>
            </a:r>
            <a:r>
              <a:rPr lang="fr" sz="2000" i="1" dirty="0">
                <a:solidFill>
                  <a:srgbClr val="4A3D6D"/>
                </a:solidFill>
                <a:latin typeface="Rubik Regular"/>
                <a:sym typeface="Nunito Sans"/>
              </a:rPr>
              <a:t> </a:t>
            </a:r>
            <a:r>
              <a:rPr lang="fr-FR" sz="2000" i="1" dirty="0">
                <a:solidFill>
                  <a:srgbClr val="4A3D6D"/>
                </a:solidFill>
                <a:latin typeface="Rubik Regular"/>
                <a:sym typeface="Nunito Sans"/>
              </a:rPr>
              <a:t>votre solution, son facteur différenciant</a:t>
            </a:r>
            <a:r>
              <a:rPr lang="fr" sz="2000" i="1" dirty="0">
                <a:solidFill>
                  <a:srgbClr val="4A3D6D"/>
                </a:solidFill>
                <a:latin typeface="Rubik Regular"/>
                <a:sym typeface="Nunito Sans"/>
              </a:rPr>
              <a:t>, </a:t>
            </a:r>
            <a:r>
              <a:rPr lang="fr-FR" sz="2000" i="1" dirty="0">
                <a:solidFill>
                  <a:srgbClr val="4A3D6D"/>
                </a:solidFill>
                <a:latin typeface="Rubik Regular"/>
                <a:sym typeface="Nunito Sans"/>
              </a:rPr>
              <a:t>ses avantages, ses éléments impactant, brève démonstration, illustration, objectifs, ambitions.</a:t>
            </a:r>
            <a:endParaRPr lang="fr-FR" sz="2000" dirty="0">
              <a:solidFill>
                <a:srgbClr val="4A3D6D"/>
              </a:solidFill>
              <a:latin typeface="Rubik Regular"/>
              <a:ea typeface="Rubik Regular"/>
              <a:cs typeface="Rubik Regular"/>
              <a:sym typeface="Nunito Sans"/>
            </a:endParaRPr>
          </a:p>
          <a:p>
            <a:endParaRPr lang="fr-FR" dirty="0">
              <a:latin typeface="Rubik Regular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40CB8A-2ABC-4FD6-9142-EC3B147FCE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52A55E2-CE0C-431E-960B-849880DFD953}" type="slidenum">
              <a:rPr lang="fr-FR" smtClean="0"/>
              <a:t>8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C972E3-E417-4088-9179-57C63B0429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1653416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65F299C3-2CAD-4D2C-9C76-4784ACB813D8}"/>
              </a:ext>
            </a:extLst>
          </p:cNvPr>
          <p:cNvSpPr txBox="1">
            <a:spLocks/>
          </p:cNvSpPr>
          <p:nvPr/>
        </p:nvSpPr>
        <p:spPr>
          <a:xfrm>
            <a:off x="6824312" y="1475968"/>
            <a:ext cx="4844498" cy="2233754"/>
          </a:xfrm>
          <a:prstGeom prst="rect">
            <a:avLst/>
          </a:prstGeom>
          <a:solidFill>
            <a:srgbClr val="F9B11F"/>
          </a:solidFill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fr-FR" sz="2133" dirty="0"/>
              <a:t> </a:t>
            </a:r>
            <a:r>
              <a:rPr lang="fr-FR" sz="2133" dirty="0">
                <a:solidFill>
                  <a:srgbClr val="2F265B"/>
                </a:solidFill>
                <a:latin typeface="Rubik Regular"/>
              </a:rPr>
              <a:t>&gt;</a:t>
            </a:r>
            <a:r>
              <a:rPr lang="fr-FR" sz="2133" dirty="0">
                <a:latin typeface="Rubik Regular"/>
              </a:rPr>
              <a:t> </a:t>
            </a:r>
            <a:r>
              <a:rPr lang="fr-FR" sz="1867" dirty="0">
                <a:solidFill>
                  <a:schemeClr val="bg1"/>
                </a:solidFill>
                <a:latin typeface="Rubik Regular"/>
              </a:rPr>
              <a:t>Brevets ou autres protections déposées</a:t>
            </a:r>
          </a:p>
          <a:p>
            <a:pPr indent="0">
              <a:buNone/>
            </a:pPr>
            <a:r>
              <a:rPr lang="fr-FR" sz="1867" i="1" dirty="0">
                <a:solidFill>
                  <a:schemeClr val="bg1"/>
                </a:solidFill>
                <a:latin typeface="Rubik Regular"/>
              </a:rPr>
              <a:t>Expliquez</a:t>
            </a:r>
          </a:p>
          <a:p>
            <a:pPr indent="0">
              <a:buNone/>
            </a:pPr>
            <a:endParaRPr lang="fr-FR" sz="1867" dirty="0"/>
          </a:p>
        </p:txBody>
      </p:sp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05F1288D-24C1-440C-93C1-40073C9327F0}"/>
              </a:ext>
            </a:extLst>
          </p:cNvPr>
          <p:cNvSpPr txBox="1">
            <a:spLocks/>
          </p:cNvSpPr>
          <p:nvPr/>
        </p:nvSpPr>
        <p:spPr>
          <a:xfrm>
            <a:off x="1417852" y="1475968"/>
            <a:ext cx="4844528" cy="2233754"/>
          </a:xfrm>
          <a:prstGeom prst="rect">
            <a:avLst/>
          </a:prstGeom>
          <a:solidFill>
            <a:srgbClr val="2F265B"/>
          </a:solidFill>
          <a:ln>
            <a:solidFill>
              <a:srgbClr val="2F265B"/>
            </a:solidFill>
          </a:ln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fr-FR" sz="2133" dirty="0"/>
              <a:t> </a:t>
            </a:r>
            <a:r>
              <a:rPr lang="fr-FR" sz="2133" dirty="0">
                <a:solidFill>
                  <a:srgbClr val="EB9931"/>
                </a:solidFill>
                <a:latin typeface="Rubik Regular"/>
              </a:rPr>
              <a:t>&gt;</a:t>
            </a:r>
            <a:r>
              <a:rPr lang="fr-FR" sz="2133" dirty="0">
                <a:solidFill>
                  <a:schemeClr val="bg1"/>
                </a:solidFill>
                <a:latin typeface="Rubik Regular"/>
              </a:rPr>
              <a:t> </a:t>
            </a:r>
            <a:r>
              <a:rPr lang="fr-FR" sz="1867" dirty="0">
                <a:solidFill>
                  <a:schemeClr val="bg1"/>
                </a:solidFill>
                <a:latin typeface="Rubik Regular"/>
              </a:rPr>
              <a:t>Déclaration d’invention</a:t>
            </a:r>
          </a:p>
          <a:p>
            <a:pPr indent="0">
              <a:buNone/>
            </a:pPr>
            <a:r>
              <a:rPr lang="fr-FR" sz="1867" i="1" dirty="0">
                <a:solidFill>
                  <a:schemeClr val="bg1"/>
                </a:solidFill>
                <a:latin typeface="Rubik Regular"/>
              </a:rPr>
              <a:t>Expliquez</a:t>
            </a:r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E96A73B5-545F-476C-BF08-BEB7D49BCEAF}"/>
              </a:ext>
            </a:extLst>
          </p:cNvPr>
          <p:cNvSpPr txBox="1">
            <a:spLocks/>
          </p:cNvSpPr>
          <p:nvPr/>
        </p:nvSpPr>
        <p:spPr>
          <a:xfrm>
            <a:off x="6824312" y="3884886"/>
            <a:ext cx="4844498" cy="2233754"/>
          </a:xfrm>
          <a:prstGeom prst="rect">
            <a:avLst/>
          </a:prstGeom>
          <a:solidFill>
            <a:srgbClr val="F9B11F"/>
          </a:solidFill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fr-FR" sz="2133" dirty="0"/>
              <a:t> </a:t>
            </a:r>
            <a:r>
              <a:rPr lang="fr-FR" sz="2133" dirty="0">
                <a:solidFill>
                  <a:srgbClr val="2F265B"/>
                </a:solidFill>
                <a:latin typeface="Rubik Regular"/>
              </a:rPr>
              <a:t>&gt;</a:t>
            </a:r>
            <a:r>
              <a:rPr lang="fr-FR" sz="2133" dirty="0">
                <a:latin typeface="Rubik Regular"/>
              </a:rPr>
              <a:t> </a:t>
            </a:r>
            <a:r>
              <a:rPr lang="fr-FR" sz="1867" dirty="0">
                <a:solidFill>
                  <a:schemeClr val="bg1"/>
                </a:solidFill>
                <a:latin typeface="Rubik Regular"/>
              </a:rPr>
              <a:t>Collaborations avec autres partenaires</a:t>
            </a:r>
          </a:p>
          <a:p>
            <a:pPr indent="0">
              <a:buNone/>
            </a:pPr>
            <a:r>
              <a:rPr lang="fr-FR" sz="1867" i="1" dirty="0">
                <a:solidFill>
                  <a:schemeClr val="bg1"/>
                </a:solidFill>
                <a:latin typeface="Rubik Regular"/>
              </a:rPr>
              <a:t>Expliquez</a:t>
            </a:r>
          </a:p>
          <a:p>
            <a:pPr indent="0">
              <a:buNone/>
            </a:pPr>
            <a:endParaRPr lang="fr-FR" sz="1867" dirty="0"/>
          </a:p>
        </p:txBody>
      </p:sp>
      <p:sp>
        <p:nvSpPr>
          <p:cNvPr id="7" name="Espace réservé du texte 3">
            <a:extLst>
              <a:ext uri="{FF2B5EF4-FFF2-40B4-BE49-F238E27FC236}">
                <a16:creationId xmlns:a16="http://schemas.microsoft.com/office/drawing/2014/main" id="{BC3B6330-5E1B-477E-B117-C4051009962C}"/>
              </a:ext>
            </a:extLst>
          </p:cNvPr>
          <p:cNvSpPr txBox="1">
            <a:spLocks/>
          </p:cNvSpPr>
          <p:nvPr/>
        </p:nvSpPr>
        <p:spPr>
          <a:xfrm>
            <a:off x="1417852" y="3884886"/>
            <a:ext cx="4844528" cy="2233754"/>
          </a:xfrm>
          <a:prstGeom prst="rect">
            <a:avLst/>
          </a:prstGeom>
          <a:solidFill>
            <a:srgbClr val="2F265B"/>
          </a:solidFill>
          <a:ln>
            <a:solidFill>
              <a:srgbClr val="2F265B"/>
            </a:solidFill>
          </a:ln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fr-FR" sz="2133" dirty="0"/>
              <a:t> </a:t>
            </a:r>
            <a:r>
              <a:rPr lang="fr-FR" sz="2133" dirty="0">
                <a:solidFill>
                  <a:srgbClr val="EB9931"/>
                </a:solidFill>
                <a:latin typeface="Rubik Regular"/>
              </a:rPr>
              <a:t>&gt;</a:t>
            </a:r>
            <a:r>
              <a:rPr lang="fr-FR" sz="2133" dirty="0">
                <a:solidFill>
                  <a:schemeClr val="bg1"/>
                </a:solidFill>
                <a:latin typeface="Rubik Regular"/>
              </a:rPr>
              <a:t> </a:t>
            </a:r>
            <a:r>
              <a:rPr lang="fr-FR" sz="1867" dirty="0">
                <a:solidFill>
                  <a:schemeClr val="bg1"/>
                </a:solidFill>
                <a:latin typeface="Rubik Regular"/>
              </a:rPr>
              <a:t>Brevets potentiels</a:t>
            </a:r>
          </a:p>
          <a:p>
            <a:pPr indent="0">
              <a:buNone/>
            </a:pPr>
            <a:r>
              <a:rPr lang="fr-FR" sz="1867" i="1" dirty="0">
                <a:solidFill>
                  <a:schemeClr val="bg1"/>
                </a:solidFill>
                <a:latin typeface="Rubik Regular"/>
              </a:rPr>
              <a:t>Expliquez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71485CA3-20CB-4AAE-A4EB-F4763A6A5A66}"/>
              </a:ext>
            </a:extLst>
          </p:cNvPr>
          <p:cNvSpPr txBox="1">
            <a:spLocks/>
          </p:cNvSpPr>
          <p:nvPr/>
        </p:nvSpPr>
        <p:spPr>
          <a:xfrm>
            <a:off x="1184921" y="177968"/>
            <a:ext cx="9136349" cy="129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Nunito Sans"/>
              <a:buNone/>
              <a:defRPr sz="3200" b="0" i="0" u="none" strike="noStrike" kern="1200" cap="none">
                <a:solidFill>
                  <a:srgbClr val="252350"/>
                </a:solidFill>
                <a:latin typeface="Rubik Regular"/>
                <a:ea typeface="Rubik Regular"/>
                <a:cs typeface="Rubik Regular"/>
                <a:sym typeface="Nunito Sans"/>
              </a:defRPr>
            </a:lvl1pPr>
            <a:lvl2pPr lvl="1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 indent="0" rtl="0">
              <a:spcBef>
                <a:spcPts val="0"/>
              </a:spcBef>
              <a:buClr>
                <a:srgbClr val="FFFFFF"/>
              </a:buClr>
              <a:buFont typeface="Nunito Sans"/>
              <a:buNone/>
              <a:defRPr sz="32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r>
              <a:rPr lang="fr-FR" sz="3200" kern="0" dirty="0">
                <a:solidFill>
                  <a:srgbClr val="EB9931"/>
                </a:solidFill>
                <a:cs typeface="Rubik Light" charset="0"/>
                <a:sym typeface="Arial"/>
              </a:rPr>
              <a:t>&gt;</a:t>
            </a:r>
            <a:r>
              <a:rPr lang="fr-FR" sz="3200" kern="0" dirty="0">
                <a:solidFill>
                  <a:srgbClr val="EB9931"/>
                </a:solidFill>
                <a:latin typeface="Rubik Light" charset="0"/>
                <a:cs typeface="Rubik Light" charset="0"/>
                <a:sym typeface="Arial"/>
              </a:rPr>
              <a:t> </a:t>
            </a:r>
            <a:r>
              <a:rPr lang="fr-FR" kern="0" dirty="0">
                <a:solidFill>
                  <a:srgbClr val="EB9931"/>
                </a:solidFill>
                <a:latin typeface="Rubik Light" charset="0"/>
                <a:cs typeface="Rubik Light" charset="0"/>
                <a:sym typeface="Arial"/>
              </a:rPr>
              <a:t>5</a:t>
            </a:r>
            <a:r>
              <a:rPr lang="fr-FR" sz="3200" kern="0" dirty="0">
                <a:solidFill>
                  <a:srgbClr val="EB9931"/>
                </a:solidFill>
                <a:cs typeface="Rubik Light" charset="0"/>
                <a:sym typeface="Arial"/>
              </a:rPr>
              <a:t>. PROPRIETE INTELLECTUELLE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DD846AD-7EAB-4AF4-AC01-68E45E81F1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52A55E2-CE0C-431E-960B-849880DFD953}" type="slidenum">
              <a:rPr lang="fr-FR" smtClean="0"/>
              <a:t>9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3B53C55-24C6-46A1-930E-547292BB8D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Confidentiel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4514168"/>
      </p:ext>
    </p:extLst>
  </p:cSld>
  <p:clrMapOvr>
    <a:masterClrMapping/>
  </p:clrMapOvr>
</p:sld>
</file>

<file path=ppt/theme/theme1.xml><?xml version="1.0" encoding="utf-8"?>
<a:theme xmlns:a="http://schemas.openxmlformats.org/drawingml/2006/main" name="Couvertur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ge de titr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Somno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lide de coup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age conten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Somno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Page de fi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697</Words>
  <Application>Microsoft Office PowerPoint</Application>
  <PresentationFormat>Grand écran</PresentationFormat>
  <Paragraphs>185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5</vt:i4>
      </vt:variant>
      <vt:variant>
        <vt:lpstr>Titres des diapositives</vt:lpstr>
      </vt:variant>
      <vt:variant>
        <vt:i4>17</vt:i4>
      </vt:variant>
    </vt:vector>
  </HeadingPairs>
  <TitlesOfParts>
    <vt:vector size="29" baseType="lpstr">
      <vt:lpstr>Arial</vt:lpstr>
      <vt:lpstr>Calibri</vt:lpstr>
      <vt:lpstr>Calibri Light</vt:lpstr>
      <vt:lpstr>Nunito Sans</vt:lpstr>
      <vt:lpstr>Roboto</vt:lpstr>
      <vt:lpstr>Rubik Light</vt:lpstr>
      <vt:lpstr>Rubik Regular</vt:lpstr>
      <vt:lpstr>Couverture</vt:lpstr>
      <vt:lpstr>Page de titre</vt:lpstr>
      <vt:lpstr>Slide de coupe</vt:lpstr>
      <vt:lpstr>Page contenu</vt:lpstr>
      <vt:lpstr>Page de fin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Magali Debuis</dc:creator>
  <cp:lastModifiedBy>Matthieu GABARD</cp:lastModifiedBy>
  <cp:revision>25</cp:revision>
  <dcterms:created xsi:type="dcterms:W3CDTF">2021-06-14T14:43:03Z</dcterms:created>
  <dcterms:modified xsi:type="dcterms:W3CDTF">2022-09-13T07:56:58Z</dcterms:modified>
</cp:coreProperties>
</file>